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257" r:id="rId2"/>
    <p:sldId id="258" r:id="rId3"/>
    <p:sldId id="259" r:id="rId4"/>
    <p:sldId id="262" r:id="rId5"/>
    <p:sldId id="261" r:id="rId6"/>
    <p:sldId id="263" r:id="rId7"/>
    <p:sldId id="264" r:id="rId8"/>
    <p:sldId id="265" r:id="rId9"/>
    <p:sldId id="543" r:id="rId10"/>
    <p:sldId id="4397" r:id="rId11"/>
    <p:sldId id="4400" r:id="rId12"/>
    <p:sldId id="544" r:id="rId13"/>
    <p:sldId id="4402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711" autoAdjust="0"/>
  </p:normalViewPr>
  <p:slideViewPr>
    <p:cSldViewPr>
      <p:cViewPr varScale="1">
        <p:scale>
          <a:sx n="62" d="100"/>
          <a:sy n="62" d="100"/>
        </p:scale>
        <p:origin x="14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FE042-3222-484B-8BEE-99F9CD75D588}" type="datetimeFigureOut">
              <a:rPr lang="it-IT" smtClean="0"/>
              <a:pPr/>
              <a:t>03/12/2022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E9762-8A86-4B95-9385-5256D2129C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95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A130-4C6F-49A0-96E8-F96A37AA1C3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98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37BC7-73D8-42E7-A7D3-30C53B040A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93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E9762-8A86-4B95-9385-5256D2129CC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2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BC7-00EF-48C2-A846-C7C3BAF22B12}" type="datetimeFigureOut">
              <a:rPr lang="it-IT" smtClean="0"/>
              <a:pPr/>
              <a:t>03/12/2022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88A9-998E-4C94-8293-13D451D32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18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BC7-00EF-48C2-A846-C7C3BAF22B12}" type="datetimeFigureOut">
              <a:rPr lang="it-IT" smtClean="0"/>
              <a:pPr/>
              <a:t>03/12/2022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88A9-998E-4C94-8293-13D451D32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36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BC7-00EF-48C2-A846-C7C3BAF22B12}" type="datetimeFigureOut">
              <a:rPr lang="it-IT" smtClean="0"/>
              <a:pPr/>
              <a:t>03/12/2022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88A9-998E-4C94-8293-13D451D32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43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5F81CA-AD5A-4659-A120-5734F12BF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796A-22DF-46A6-A79E-8B5950866F10}" type="datetimeFigureOut">
              <a:rPr lang="it-IT" smtClean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703A88-CDE2-4633-BC6E-852130D5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7B6481-A3AD-4171-8AB7-3C3B9D9F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EE3C-987E-41B1-9EB6-4B76191344D2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7F935B0-319C-4799-9F42-59B44B2E0211}"/>
              </a:ext>
            </a:extLst>
          </p:cNvPr>
          <p:cNvSpPr/>
          <p:nvPr userDrawn="1"/>
        </p:nvSpPr>
        <p:spPr>
          <a:xfrm>
            <a:off x="0" y="6666807"/>
            <a:ext cx="9144000" cy="2098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it-IT" sz="900" b="1" i="0" dirty="0">
              <a:solidFill>
                <a:schemeClr val="bg1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01764E8-09A2-4E94-A11D-73524270C2BF}"/>
              </a:ext>
            </a:extLst>
          </p:cNvPr>
          <p:cNvCxnSpPr>
            <a:cxnSpLocks/>
          </p:cNvCxnSpPr>
          <p:nvPr userDrawn="1"/>
        </p:nvCxnSpPr>
        <p:spPr>
          <a:xfrm>
            <a:off x="283531" y="695928"/>
            <a:ext cx="7337126" cy="0"/>
          </a:xfrm>
          <a:prstGeom prst="line">
            <a:avLst/>
          </a:prstGeom>
          <a:ln w="19050">
            <a:solidFill>
              <a:srgbClr val="232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57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BC7-00EF-48C2-A846-C7C3BAF22B12}" type="datetimeFigureOut">
              <a:rPr lang="it-IT" smtClean="0"/>
              <a:pPr/>
              <a:t>03/12/2022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88A9-998E-4C94-8293-13D451D32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00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BC7-00EF-48C2-A846-C7C3BAF22B12}" type="datetimeFigureOut">
              <a:rPr lang="it-IT" smtClean="0"/>
              <a:pPr/>
              <a:t>03/12/2022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88A9-998E-4C94-8293-13D451D32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92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BC7-00EF-48C2-A846-C7C3BAF22B12}" type="datetimeFigureOut">
              <a:rPr lang="it-IT" smtClean="0"/>
              <a:pPr/>
              <a:t>03/12/2022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88A9-998E-4C94-8293-13D451D32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98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BC7-00EF-48C2-A846-C7C3BAF22B12}" type="datetimeFigureOut">
              <a:rPr lang="it-IT" smtClean="0"/>
              <a:pPr/>
              <a:t>03/12/2022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88A9-998E-4C94-8293-13D451D32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BC7-00EF-48C2-A846-C7C3BAF22B12}" type="datetimeFigureOut">
              <a:rPr lang="it-IT" smtClean="0"/>
              <a:pPr/>
              <a:t>03/12/2022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88A9-998E-4C94-8293-13D451D32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94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BC7-00EF-48C2-A846-C7C3BAF22B12}" type="datetimeFigureOut">
              <a:rPr lang="it-IT" smtClean="0"/>
              <a:pPr/>
              <a:t>03/12/2022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88A9-998E-4C94-8293-13D451D32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53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BC7-00EF-48C2-A846-C7C3BAF22B12}" type="datetimeFigureOut">
              <a:rPr lang="it-IT" smtClean="0"/>
              <a:pPr/>
              <a:t>03/12/2022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88A9-998E-4C94-8293-13D451D32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0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EBC7-00EF-48C2-A846-C7C3BAF22B12}" type="datetimeFigureOut">
              <a:rPr lang="it-IT" smtClean="0"/>
              <a:pPr/>
              <a:t>03/12/2022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88A9-998E-4C94-8293-13D451D32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2EBC7-00EF-48C2-A846-C7C3BAF22B12}" type="datetimeFigureOut">
              <a:rPr lang="it-IT" smtClean="0"/>
              <a:pPr/>
              <a:t>03/12/2022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588A9-998E-4C94-8293-13D451D320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10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>
            <a:extLst>
              <a:ext uri="{FF2B5EF4-FFF2-40B4-BE49-F238E27FC236}">
                <a16:creationId xmlns:a16="http://schemas.microsoft.com/office/drawing/2014/main" id="{48FF6BB1-E526-119B-00B9-468F6943B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717032"/>
            <a:ext cx="820891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</a:rPr>
              <a:t>La gestione delle epatopatie croniche nel territorio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</a:rPr>
              <a:t>Carlo Saitta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</a:rPr>
              <a:t>U.O.C. Medicina ad Indirizzo Epatologico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0070C0"/>
                </a:solidFill>
              </a:rPr>
              <a:t>A.O.U. di Messina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C830A20-8229-1C84-DB33-7BE2B6F98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38884"/>
            <a:ext cx="8136904" cy="26740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5CA8C-22B4-347E-CF8F-C2AA2C3727B1}"/>
              </a:ext>
            </a:extLst>
          </p:cNvPr>
          <p:cNvSpPr txBox="1"/>
          <p:nvPr/>
        </p:nvSpPr>
        <p:spPr>
          <a:xfrm>
            <a:off x="526228" y="1889438"/>
            <a:ext cx="3297122" cy="300082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it-IT" sz="1350" dirty="0">
                <a:solidFill>
                  <a:srgbClr val="002060"/>
                </a:solidFill>
                <a:latin typeface="Trebuchet MS" panose="020B0603020202020204" pitchFamily="34" charset="0"/>
              </a:rPr>
              <a:t>Estrazione dati dal software gestionale</a:t>
            </a:r>
            <a:endParaRPr lang="it-IT" sz="1050" i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1B6605-E10F-3AF2-7C8D-1A8521A07636}"/>
              </a:ext>
            </a:extLst>
          </p:cNvPr>
          <p:cNvSpPr txBox="1"/>
          <p:nvPr/>
        </p:nvSpPr>
        <p:spPr>
          <a:xfrm>
            <a:off x="336523" y="2430583"/>
            <a:ext cx="3768065" cy="507831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it-IT" sz="1350" dirty="0">
                <a:solidFill>
                  <a:srgbClr val="002060"/>
                </a:solidFill>
                <a:latin typeface="Trebuchet MS" panose="020B0603020202020204" pitchFamily="34" charset="0"/>
              </a:rPr>
              <a:t>Individuazione dei pazienti a maggiore rischio Fib-4 &gt; 3.25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37C100-985C-C94E-1D0B-57F3CB477191}"/>
              </a:ext>
            </a:extLst>
          </p:cNvPr>
          <p:cNvSpPr txBox="1"/>
          <p:nvPr/>
        </p:nvSpPr>
        <p:spPr>
          <a:xfrm>
            <a:off x="329884" y="3194554"/>
            <a:ext cx="3768065" cy="507831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it-IT" sz="1350" dirty="0">
                <a:solidFill>
                  <a:srgbClr val="002060"/>
                </a:solidFill>
                <a:latin typeface="Trebuchet MS" panose="020B0603020202020204" pitchFamily="34" charset="0"/>
              </a:rPr>
              <a:t>Indagini di primo livello per conferma sospetto diagnostico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82EDA1-9B7F-D68E-5534-67DE30926653}"/>
              </a:ext>
            </a:extLst>
          </p:cNvPr>
          <p:cNvSpPr txBox="1"/>
          <p:nvPr/>
        </p:nvSpPr>
        <p:spPr>
          <a:xfrm>
            <a:off x="343161" y="3997654"/>
            <a:ext cx="3754788" cy="300082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it-IT" sz="1350" dirty="0">
                <a:solidFill>
                  <a:srgbClr val="002060"/>
                </a:solidFill>
                <a:latin typeface="Trebuchet MS" panose="020B0603020202020204" pitchFamily="34" charset="0"/>
              </a:rPr>
              <a:t>Invio al Centro di Epatologia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FECD561-94B7-88FA-9AF5-58DA993F142B}"/>
              </a:ext>
            </a:extLst>
          </p:cNvPr>
          <p:cNvCxnSpPr>
            <a:cxnSpLocks/>
          </p:cNvCxnSpPr>
          <p:nvPr/>
        </p:nvCxnSpPr>
        <p:spPr>
          <a:xfrm>
            <a:off x="2202339" y="3762003"/>
            <a:ext cx="1" cy="152951"/>
          </a:xfrm>
          <a:prstGeom prst="straightConnector1">
            <a:avLst/>
          </a:prstGeom>
          <a:ln w="3175"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D99A236-9D1F-0720-C6B1-97BB38BFF352}"/>
              </a:ext>
            </a:extLst>
          </p:cNvPr>
          <p:cNvCxnSpPr>
            <a:cxnSpLocks/>
          </p:cNvCxnSpPr>
          <p:nvPr/>
        </p:nvCxnSpPr>
        <p:spPr>
          <a:xfrm>
            <a:off x="4334907" y="4136154"/>
            <a:ext cx="356083" cy="0"/>
          </a:xfrm>
          <a:prstGeom prst="straightConnector1">
            <a:avLst/>
          </a:prstGeom>
          <a:ln w="3175"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70DBE4B-C08E-33DD-E81C-106E2324DA6E}"/>
              </a:ext>
            </a:extLst>
          </p:cNvPr>
          <p:cNvSpPr txBox="1"/>
          <p:nvPr/>
        </p:nvSpPr>
        <p:spPr>
          <a:xfrm>
            <a:off x="4911509" y="3829471"/>
            <a:ext cx="3416060" cy="507831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it-IT" sz="1350" dirty="0">
                <a:solidFill>
                  <a:srgbClr val="002060"/>
                </a:solidFill>
                <a:latin typeface="Trebuchet MS" panose="020B0603020202020204" pitchFamily="34" charset="0"/>
              </a:rPr>
              <a:t>Valutazione per</a:t>
            </a:r>
          </a:p>
          <a:p>
            <a:pPr algn="ctr" defTabSz="342900">
              <a:defRPr/>
            </a:pPr>
            <a:r>
              <a:rPr lang="it-IT" sz="1350" dirty="0">
                <a:solidFill>
                  <a:srgbClr val="002060"/>
                </a:solidFill>
                <a:latin typeface="Trebuchet MS" panose="020B0603020202020204" pitchFamily="34" charset="0"/>
              </a:rPr>
              <a:t>conferma diagnostica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3B0469C-AFF2-F07B-2319-F73B6793BC9F}"/>
              </a:ext>
            </a:extLst>
          </p:cNvPr>
          <p:cNvCxnSpPr>
            <a:cxnSpLocks/>
          </p:cNvCxnSpPr>
          <p:nvPr/>
        </p:nvCxnSpPr>
        <p:spPr>
          <a:xfrm flipH="1">
            <a:off x="2775857" y="1619870"/>
            <a:ext cx="3843683" cy="12659"/>
          </a:xfrm>
          <a:prstGeom prst="straightConnector1">
            <a:avLst/>
          </a:prstGeom>
          <a:ln w="28575">
            <a:solidFill>
              <a:srgbClr val="30456D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C9E07DF-66FF-6CF1-12E3-885B3AE61E57}"/>
              </a:ext>
            </a:extLst>
          </p:cNvPr>
          <p:cNvCxnSpPr>
            <a:cxnSpLocks/>
          </p:cNvCxnSpPr>
          <p:nvPr/>
        </p:nvCxnSpPr>
        <p:spPr>
          <a:xfrm>
            <a:off x="6616210" y="1619465"/>
            <a:ext cx="0" cy="1921797"/>
          </a:xfrm>
          <a:prstGeom prst="line">
            <a:avLst/>
          </a:prstGeom>
          <a:ln w="28575">
            <a:solidFill>
              <a:srgbClr val="3045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C2084CE-B99C-FB0C-3C22-40CF421C91D3}"/>
              </a:ext>
            </a:extLst>
          </p:cNvPr>
          <p:cNvSpPr txBox="1"/>
          <p:nvPr/>
        </p:nvSpPr>
        <p:spPr>
          <a:xfrm>
            <a:off x="1919990" y="1494029"/>
            <a:ext cx="60113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350" b="1" dirty="0">
                <a:solidFill>
                  <a:srgbClr val="002060"/>
                </a:solidFill>
                <a:latin typeface="Trebuchet MS" panose="020B0603020202020204" pitchFamily="34" charset="0"/>
              </a:rPr>
              <a:t>MMG</a:t>
            </a:r>
            <a:endParaRPr lang="it-IT" sz="1350" b="1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A945130-94F7-08CE-F30A-13B7A3A492E1}"/>
              </a:ext>
            </a:extLst>
          </p:cNvPr>
          <p:cNvSpPr txBox="1"/>
          <p:nvPr/>
        </p:nvSpPr>
        <p:spPr>
          <a:xfrm>
            <a:off x="5685961" y="3561478"/>
            <a:ext cx="194291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350" b="1" dirty="0">
                <a:solidFill>
                  <a:srgbClr val="30456D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Specialista Epatologo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8F6B6A32-0490-5C7D-A5C3-E3675C27E0BE}"/>
              </a:ext>
            </a:extLst>
          </p:cNvPr>
          <p:cNvSpPr txBox="1"/>
          <p:nvPr/>
        </p:nvSpPr>
        <p:spPr>
          <a:xfrm>
            <a:off x="245205" y="963885"/>
            <a:ext cx="7383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it-IT" sz="2400" b="1" dirty="0">
                <a:solidFill>
                  <a:srgbClr val="30456D"/>
                </a:solidFill>
                <a:latin typeface="Trebuchet MS" panose="020B0603020202020204" pitchFamily="34" charset="0"/>
              </a:rPr>
              <a:t>Progetto Cirrosi_Cure Primarie: FLOW-CHART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2ECEB34-1B35-2F23-967A-459A7B70B084}"/>
              </a:ext>
            </a:extLst>
          </p:cNvPr>
          <p:cNvSpPr txBox="1"/>
          <p:nvPr/>
        </p:nvSpPr>
        <p:spPr>
          <a:xfrm>
            <a:off x="4911510" y="4752031"/>
            <a:ext cx="3416060" cy="300082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it-IT" sz="1350" dirty="0">
                <a:solidFill>
                  <a:srgbClr val="002060"/>
                </a:solidFill>
                <a:latin typeface="Trebuchet MS" panose="020B0603020202020204" pitchFamily="34" charset="0"/>
              </a:rPr>
              <a:t>Presa in carico</a:t>
            </a: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0819E14A-56BE-2CB2-ADC2-6D4167082625}"/>
              </a:ext>
            </a:extLst>
          </p:cNvPr>
          <p:cNvCxnSpPr>
            <a:cxnSpLocks/>
          </p:cNvCxnSpPr>
          <p:nvPr/>
        </p:nvCxnSpPr>
        <p:spPr>
          <a:xfrm>
            <a:off x="2213916" y="2968697"/>
            <a:ext cx="1" cy="152951"/>
          </a:xfrm>
          <a:prstGeom prst="straightConnector1">
            <a:avLst/>
          </a:prstGeom>
          <a:ln w="3175"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43FBAB3B-332F-2144-2954-DE872E0F7466}"/>
              </a:ext>
            </a:extLst>
          </p:cNvPr>
          <p:cNvCxnSpPr>
            <a:cxnSpLocks/>
          </p:cNvCxnSpPr>
          <p:nvPr/>
        </p:nvCxnSpPr>
        <p:spPr>
          <a:xfrm>
            <a:off x="2220555" y="2227971"/>
            <a:ext cx="1" cy="152951"/>
          </a:xfrm>
          <a:prstGeom prst="straightConnector1">
            <a:avLst/>
          </a:prstGeom>
          <a:ln w="3175"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E94BADDB-A623-4D47-86E4-D83B55A61977}"/>
              </a:ext>
            </a:extLst>
          </p:cNvPr>
          <p:cNvCxnSpPr>
            <a:cxnSpLocks/>
          </p:cNvCxnSpPr>
          <p:nvPr/>
        </p:nvCxnSpPr>
        <p:spPr>
          <a:xfrm>
            <a:off x="6673103" y="4437112"/>
            <a:ext cx="0" cy="237599"/>
          </a:xfrm>
          <a:prstGeom prst="straightConnector1">
            <a:avLst/>
          </a:prstGeom>
          <a:ln w="3175"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38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7" grpId="0" animBg="1"/>
      <p:bldP spid="28" grpId="0"/>
      <p:bldP spid="32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F5B8BA-9CEC-4A53-81C5-3262472EB4DB}"/>
              </a:ext>
            </a:extLst>
          </p:cNvPr>
          <p:cNvSpPr txBox="1"/>
          <p:nvPr/>
        </p:nvSpPr>
        <p:spPr>
          <a:xfrm>
            <a:off x="-104171" y="924571"/>
            <a:ext cx="915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it-IT" sz="2400" b="1" dirty="0">
                <a:solidFill>
                  <a:srgbClr val="30456D"/>
                </a:solidFill>
                <a:latin typeface="Trebuchet MS" panose="020B0603020202020204" pitchFamily="34" charset="0"/>
              </a:rPr>
              <a:t>Fase 1: </a:t>
            </a:r>
            <a:r>
              <a:rPr lang="it-IT" b="1" dirty="0">
                <a:solidFill>
                  <a:srgbClr val="30456D"/>
                </a:solidFill>
                <a:latin typeface="Trebuchet MS" panose="020B0603020202020204" pitchFamily="34" charset="0"/>
              </a:rPr>
              <a:t>Selezione dei soggetti con Fib-4 &gt; 3.25</a:t>
            </a:r>
            <a:endParaRPr lang="it-IT" sz="1500" b="1" dirty="0">
              <a:solidFill>
                <a:srgbClr val="30456D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F54BAA-A804-4B98-9B19-8CD059C491B5}"/>
              </a:ext>
            </a:extLst>
          </p:cNvPr>
          <p:cNvSpPr txBox="1"/>
          <p:nvPr/>
        </p:nvSpPr>
        <p:spPr>
          <a:xfrm>
            <a:off x="3107341" y="2636912"/>
            <a:ext cx="2385653" cy="646331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it-IT" dirty="0">
                <a:solidFill>
                  <a:srgbClr val="002060"/>
                </a:solidFill>
                <a:latin typeface="Trebuchet MS" panose="020B0603020202020204" pitchFamily="34" charset="0"/>
              </a:rPr>
              <a:t>Fib-4 </a:t>
            </a:r>
          </a:p>
          <a:p>
            <a:pPr algn="ctr" defTabSz="342900">
              <a:defRPr/>
            </a:pPr>
            <a:r>
              <a:rPr lang="it-IT" dirty="0">
                <a:solidFill>
                  <a:srgbClr val="002060"/>
                </a:solidFill>
                <a:latin typeface="Trebuchet MS" panose="020B0603020202020204" pitchFamily="34" charset="0"/>
              </a:rPr>
              <a:t>n. 5184 (32,9 %)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ED341E1-C950-FF0B-1E19-257B58F9ECB3}"/>
              </a:ext>
            </a:extLst>
          </p:cNvPr>
          <p:cNvCxnSpPr>
            <a:cxnSpLocks/>
          </p:cNvCxnSpPr>
          <p:nvPr/>
        </p:nvCxnSpPr>
        <p:spPr>
          <a:xfrm>
            <a:off x="4359884" y="2276872"/>
            <a:ext cx="0" cy="257922"/>
          </a:xfrm>
          <a:prstGeom prst="straightConnector1">
            <a:avLst/>
          </a:prstGeom>
          <a:ln w="3175"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B5FA52-B88B-D1C2-20C8-13175C1167F5}"/>
              </a:ext>
            </a:extLst>
          </p:cNvPr>
          <p:cNvSpPr txBox="1"/>
          <p:nvPr/>
        </p:nvSpPr>
        <p:spPr>
          <a:xfrm>
            <a:off x="2909542" y="3773655"/>
            <a:ext cx="2890731" cy="646331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it-IT" dirty="0">
                <a:solidFill>
                  <a:srgbClr val="002060"/>
                </a:solidFill>
                <a:latin typeface="Trebuchet MS" panose="020B0603020202020204" pitchFamily="34" charset="0"/>
              </a:rPr>
              <a:t>Fib-4&gt;3,25 </a:t>
            </a:r>
          </a:p>
          <a:p>
            <a:pPr algn="ctr" defTabSz="342900">
              <a:defRPr/>
            </a:pPr>
            <a:r>
              <a:rPr lang="it-IT" dirty="0">
                <a:solidFill>
                  <a:srgbClr val="002060"/>
                </a:solidFill>
                <a:latin typeface="Trebuchet MS" panose="020B0603020202020204" pitchFamily="34" charset="0"/>
              </a:rPr>
              <a:t>n. 210 (4.05%)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1ED5CC36-042D-4FF7-4DCB-ECF19B0CDD15}"/>
              </a:ext>
            </a:extLst>
          </p:cNvPr>
          <p:cNvCxnSpPr>
            <a:cxnSpLocks/>
          </p:cNvCxnSpPr>
          <p:nvPr/>
        </p:nvCxnSpPr>
        <p:spPr>
          <a:xfrm>
            <a:off x="4359884" y="3371893"/>
            <a:ext cx="0" cy="257922"/>
          </a:xfrm>
          <a:prstGeom prst="straightConnector1">
            <a:avLst/>
          </a:prstGeom>
          <a:ln w="3175"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756BB10-24FC-9BD8-6291-E6620C7A80A2}"/>
              </a:ext>
            </a:extLst>
          </p:cNvPr>
          <p:cNvSpPr txBox="1"/>
          <p:nvPr/>
        </p:nvSpPr>
        <p:spPr>
          <a:xfrm>
            <a:off x="1681998" y="1593045"/>
            <a:ext cx="5587482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Periodo di monitoraggio 3 anni (06/2019-05/2022)</a:t>
            </a:r>
          </a:p>
          <a:p>
            <a:pPr algn="ctr" defTabSz="342900">
              <a:defRPr/>
            </a:pP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12  MMG (15762 assistiti in carico)</a:t>
            </a:r>
          </a:p>
        </p:txBody>
      </p:sp>
    </p:spTree>
    <p:extLst>
      <p:ext uri="{BB962C8B-B14F-4D97-AF65-F5344CB8AC3E}">
        <p14:creationId xmlns:p14="http://schemas.microsoft.com/office/powerpoint/2010/main" val="10061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93542EA9-25B4-837E-738F-0657A55C3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86451"/>
              </p:ext>
            </p:extLst>
          </p:nvPr>
        </p:nvGraphicFramePr>
        <p:xfrm>
          <a:off x="827584" y="1628801"/>
          <a:ext cx="8064895" cy="3244730"/>
        </p:xfrm>
        <a:graphic>
          <a:graphicData uri="http://schemas.openxmlformats.org/drawingml/2006/table">
            <a:tbl>
              <a:tblPr/>
              <a:tblGrid>
                <a:gridCol w="1800089">
                  <a:extLst>
                    <a:ext uri="{9D8B030D-6E8A-4147-A177-3AD203B41FA5}">
                      <a16:colId xmlns:a16="http://schemas.microsoft.com/office/drawing/2014/main" val="2372681227"/>
                    </a:ext>
                  </a:extLst>
                </a:gridCol>
                <a:gridCol w="3681325">
                  <a:extLst>
                    <a:ext uri="{9D8B030D-6E8A-4147-A177-3AD203B41FA5}">
                      <a16:colId xmlns:a16="http://schemas.microsoft.com/office/drawing/2014/main" val="3999671270"/>
                    </a:ext>
                  </a:extLst>
                </a:gridCol>
                <a:gridCol w="1701773">
                  <a:extLst>
                    <a:ext uri="{9D8B030D-6E8A-4147-A177-3AD203B41FA5}">
                      <a16:colId xmlns:a16="http://schemas.microsoft.com/office/drawing/2014/main" val="2042785760"/>
                    </a:ext>
                  </a:extLst>
                </a:gridCol>
                <a:gridCol w="881708">
                  <a:extLst>
                    <a:ext uri="{9D8B030D-6E8A-4147-A177-3AD203B41FA5}">
                      <a16:colId xmlns:a16="http://schemas.microsoft.com/office/drawing/2014/main" val="4061216253"/>
                    </a:ext>
                  </a:extLst>
                </a:gridCol>
              </a:tblGrid>
              <a:tr h="1289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endParaRPr lang="it-IT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it-IT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it-IT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PERCORSO DIAGNOSTICO</a:t>
                      </a:r>
                      <a:endParaRPr lang="it-IT" sz="10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it-IT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TERAPEUTICO ASSISTENZIALE</a:t>
                      </a:r>
                      <a:endParaRPr lang="it-IT" sz="10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it-IT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(PDTA)</a:t>
                      </a:r>
                      <a:endParaRPr lang="it-IT" sz="10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2609 PDTA  01</a:t>
                      </a:r>
                      <a:endParaRPr lang="it-IT" sz="10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111336"/>
                  </a:ext>
                </a:extLst>
              </a:tr>
              <a:tr h="19548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GESTIONE INTEGRATA  DEI PAZIENTI</a:t>
                      </a:r>
                      <a:endParaRPr lang="it-IT" sz="10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AFFETTI DA CIRROSI EPATICA:</a:t>
                      </a:r>
                      <a:endParaRPr lang="it-IT" sz="10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COORDINAMENTO FRA MEDICI DI MEDICINA GENERALE</a:t>
                      </a:r>
                      <a:endParaRPr lang="it-IT" sz="10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SPECIALISTI EPATOLOGI DELL’A.O.U. “G. MARTINO”</a:t>
                      </a:r>
                      <a:endParaRPr lang="it-IT" sz="10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Coordinatore: Prof. G. Raimondo</a:t>
                      </a:r>
                      <a:endParaRPr lang="it-IT" sz="10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Rev. 01</a:t>
                      </a:r>
                      <a:endParaRPr lang="it-IT" sz="10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it-IT" sz="10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28/11/2022</a:t>
                      </a:r>
                      <a:endParaRPr lang="it-IT" sz="10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3060065" algn="ctr"/>
                          <a:tab pos="6120130" algn="r"/>
                        </a:tabLst>
                      </a:pPr>
                      <a:r>
                        <a:rPr lang="it-IT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Pagina 1 di 11</a:t>
                      </a:r>
                      <a:endParaRPr lang="it-IT" sz="10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385063"/>
                  </a:ext>
                </a:extLst>
              </a:tr>
            </a:tbl>
          </a:graphicData>
        </a:graphic>
      </p:graphicFrame>
      <p:pic>
        <p:nvPicPr>
          <p:cNvPr id="1031" name="Immagine 1">
            <a:extLst>
              <a:ext uri="{FF2B5EF4-FFF2-40B4-BE49-F238E27FC236}">
                <a16:creationId xmlns:a16="http://schemas.microsoft.com/office/drawing/2014/main" id="{8F9E0DD6-4ACD-5D83-6AE2-38A73556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31867"/>
            <a:ext cx="136525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072FC987-104A-13DF-E7EF-ABDBB667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229066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Immagine 1">
            <a:extLst>
              <a:ext uri="{FF2B5EF4-FFF2-40B4-BE49-F238E27FC236}">
                <a16:creationId xmlns:a16="http://schemas.microsoft.com/office/drawing/2014/main" id="{38F954ED-BE2E-FC71-3981-BDF3A9CE6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525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07156E6-E94B-2447-762F-5FFDD2D18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525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E72725D-92AC-C182-86FA-7A9341C31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525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B59E8D69-EE51-0861-0950-05395B3BB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525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99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576052-8351-86FA-2803-0C36DE31946A}"/>
              </a:ext>
            </a:extLst>
          </p:cNvPr>
          <p:cNvSpPr txBox="1"/>
          <p:nvPr/>
        </p:nvSpPr>
        <p:spPr>
          <a:xfrm>
            <a:off x="2460119" y="620688"/>
            <a:ext cx="3768065" cy="307777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it-IT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Valutazione Fib-4 score in tutti i pazienti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A2FD7294-9B04-41D1-31AC-8C49697C3919}"/>
              </a:ext>
            </a:extLst>
          </p:cNvPr>
          <p:cNvCxnSpPr>
            <a:cxnSpLocks/>
          </p:cNvCxnSpPr>
          <p:nvPr/>
        </p:nvCxnSpPr>
        <p:spPr>
          <a:xfrm>
            <a:off x="4332326" y="980728"/>
            <a:ext cx="1" cy="152951"/>
          </a:xfrm>
          <a:prstGeom prst="straightConnector1">
            <a:avLst/>
          </a:prstGeom>
          <a:ln w="3175"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B0BAAEC-629F-7B8D-398E-1F0DD220388B}"/>
              </a:ext>
            </a:extLst>
          </p:cNvPr>
          <p:cNvSpPr txBox="1"/>
          <p:nvPr/>
        </p:nvSpPr>
        <p:spPr>
          <a:xfrm>
            <a:off x="2460119" y="1248123"/>
            <a:ext cx="3768065" cy="307777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it-IT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Paziente con Fib-4 score &gt; 3.25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7605571-EC51-D893-FD63-E3AB275AC165}"/>
              </a:ext>
            </a:extLst>
          </p:cNvPr>
          <p:cNvCxnSpPr>
            <a:cxnSpLocks/>
          </p:cNvCxnSpPr>
          <p:nvPr/>
        </p:nvCxnSpPr>
        <p:spPr>
          <a:xfrm>
            <a:off x="4332327" y="1599228"/>
            <a:ext cx="1" cy="152951"/>
          </a:xfrm>
          <a:prstGeom prst="straightConnector1">
            <a:avLst/>
          </a:prstGeom>
          <a:ln w="3175"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FCEEF4-30D9-EFF4-4376-8C6DC390DA11}"/>
              </a:ext>
            </a:extLst>
          </p:cNvPr>
          <p:cNvSpPr txBox="1"/>
          <p:nvPr/>
        </p:nvSpPr>
        <p:spPr>
          <a:xfrm>
            <a:off x="2460119" y="1772816"/>
            <a:ext cx="3768065" cy="523220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it-IT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MMG eroga impegnativa che invia a epatologia.ambulatorio@polime.it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D19FF059-962C-5ED8-86C6-BD74BA2F0F9B}"/>
              </a:ext>
            </a:extLst>
          </p:cNvPr>
          <p:cNvCxnSpPr>
            <a:cxnSpLocks/>
          </p:cNvCxnSpPr>
          <p:nvPr/>
        </p:nvCxnSpPr>
        <p:spPr>
          <a:xfrm>
            <a:off x="4332327" y="2328243"/>
            <a:ext cx="1" cy="152951"/>
          </a:xfrm>
          <a:prstGeom prst="straightConnector1">
            <a:avLst/>
          </a:prstGeom>
          <a:ln w="3175"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CB61D44-9CB0-D3E8-89F5-E2C48F57BAA8}"/>
              </a:ext>
            </a:extLst>
          </p:cNvPr>
          <p:cNvSpPr txBox="1"/>
          <p:nvPr/>
        </p:nvSpPr>
        <p:spPr>
          <a:xfrm>
            <a:off x="2460119" y="2540492"/>
            <a:ext cx="3768065" cy="954107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it-IT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Personale U.O.C. di Medicina ad Indirizzo Epatologico inserisce la richiesta in agenda CUP appositamente creata ed invia a MMG data di prenotazione 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D0C8BED-A612-901D-4DF0-1E9FB4A586E2}"/>
              </a:ext>
            </a:extLst>
          </p:cNvPr>
          <p:cNvCxnSpPr>
            <a:cxnSpLocks/>
          </p:cNvCxnSpPr>
          <p:nvPr/>
        </p:nvCxnSpPr>
        <p:spPr>
          <a:xfrm>
            <a:off x="4332327" y="3543444"/>
            <a:ext cx="1" cy="152951"/>
          </a:xfrm>
          <a:prstGeom prst="straightConnector1">
            <a:avLst/>
          </a:prstGeom>
          <a:ln w="3175"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EC52EE-7E91-5F02-853C-E28C0BB6C3CF}"/>
              </a:ext>
            </a:extLst>
          </p:cNvPr>
          <p:cNvSpPr txBox="1"/>
          <p:nvPr/>
        </p:nvSpPr>
        <p:spPr>
          <a:xfrm>
            <a:off x="2460119" y="3756353"/>
            <a:ext cx="3768065" cy="307777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it-IT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MMG comunica la data al paziente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913DE7A-8180-1F59-5F0B-53832422002A}"/>
              </a:ext>
            </a:extLst>
          </p:cNvPr>
          <p:cNvCxnSpPr>
            <a:cxnSpLocks/>
          </p:cNvCxnSpPr>
          <p:nvPr/>
        </p:nvCxnSpPr>
        <p:spPr>
          <a:xfrm>
            <a:off x="4332327" y="4119508"/>
            <a:ext cx="1" cy="152951"/>
          </a:xfrm>
          <a:prstGeom prst="straightConnector1">
            <a:avLst/>
          </a:prstGeom>
          <a:ln w="3175"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5135D4-E97D-3B57-C51B-A6FEBC88227D}"/>
              </a:ext>
            </a:extLst>
          </p:cNvPr>
          <p:cNvSpPr txBox="1"/>
          <p:nvPr/>
        </p:nvSpPr>
        <p:spPr>
          <a:xfrm>
            <a:off x="2460119" y="4332417"/>
            <a:ext cx="3768065" cy="523220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it-IT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Il paziente è preso in carico dall’U.O.C. di Medicina ad Indirizzo Epatologico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7A1A639-9103-5B01-01FC-ED582FF65362}"/>
              </a:ext>
            </a:extLst>
          </p:cNvPr>
          <p:cNvCxnSpPr>
            <a:cxnSpLocks/>
          </p:cNvCxnSpPr>
          <p:nvPr/>
        </p:nvCxnSpPr>
        <p:spPr>
          <a:xfrm>
            <a:off x="4332327" y="4911596"/>
            <a:ext cx="1" cy="152951"/>
          </a:xfrm>
          <a:prstGeom prst="straightConnector1">
            <a:avLst/>
          </a:prstGeom>
          <a:ln w="3175"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7961CCA-6B7C-0EEE-F76C-1A4034091BB9}"/>
              </a:ext>
            </a:extLst>
          </p:cNvPr>
          <p:cNvSpPr txBox="1"/>
          <p:nvPr/>
        </p:nvSpPr>
        <p:spPr>
          <a:xfrm>
            <a:off x="2460119" y="5132780"/>
            <a:ext cx="3768065" cy="738664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it-IT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Ad ogni valutazione </a:t>
            </a:r>
            <a:r>
              <a:rPr lang="it-IT" sz="1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specialisica</a:t>
            </a:r>
            <a:r>
              <a:rPr lang="it-IT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, il MMG riceverà un feedback informativo sul paziente</a:t>
            </a:r>
          </a:p>
        </p:txBody>
      </p:sp>
    </p:spTree>
    <p:extLst>
      <p:ext uri="{BB962C8B-B14F-4D97-AF65-F5344CB8AC3E}">
        <p14:creationId xmlns:p14="http://schemas.microsoft.com/office/powerpoint/2010/main" val="7649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1" grpId="0" animBg="1"/>
      <p:bldP spid="1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C776E5A-7FDD-9D7A-4FCE-0FD1ADE05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25641"/>
            <a:ext cx="8208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</a:rPr>
              <a:t>…IL PASSATO</a:t>
            </a:r>
          </a:p>
        </p:txBody>
      </p:sp>
    </p:spTree>
    <p:extLst>
      <p:ext uri="{BB962C8B-B14F-4D97-AF65-F5344CB8AC3E}">
        <p14:creationId xmlns:p14="http://schemas.microsoft.com/office/powerpoint/2010/main" val="423111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F9D0C47-416A-5DB9-F239-BC53520E7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1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ocuments\Submission\fig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030"/>
            <a:ext cx="7632847" cy="53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64467" y="5219272"/>
            <a:ext cx="1239932" cy="4385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25" b="1" dirty="0">
                <a:solidFill>
                  <a:srgbClr val="C00000"/>
                </a:solidFill>
              </a:rPr>
              <a:t>HCV+ 69 (5.8%)</a:t>
            </a:r>
          </a:p>
          <a:p>
            <a:pPr algn="ctr"/>
            <a:r>
              <a:rPr lang="it-IT" sz="1125" b="1" dirty="0" err="1">
                <a:solidFill>
                  <a:srgbClr val="C00000"/>
                </a:solidFill>
              </a:rPr>
              <a:t>HBsAg</a:t>
            </a:r>
            <a:r>
              <a:rPr lang="it-IT" sz="1125" b="1" dirty="0">
                <a:solidFill>
                  <a:srgbClr val="C00000"/>
                </a:solidFill>
              </a:rPr>
              <a:t>+ 12 (1.2%)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4325652" y="5327126"/>
            <a:ext cx="260067" cy="1258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821169" y="6364270"/>
            <a:ext cx="29322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i="1" dirty="0">
                <a:solidFill>
                  <a:srgbClr val="002060"/>
                </a:solidFill>
              </a:rPr>
              <a:t>I. Cacciola, R. Scoglio, et al. </a:t>
            </a:r>
            <a:r>
              <a:rPr lang="it-IT" sz="1050" b="1" i="1" dirty="0" err="1">
                <a:solidFill>
                  <a:srgbClr val="002060"/>
                </a:solidFill>
              </a:rPr>
              <a:t>Int</a:t>
            </a:r>
            <a:r>
              <a:rPr lang="it-IT" sz="1050" b="1" i="1" dirty="0">
                <a:solidFill>
                  <a:srgbClr val="002060"/>
                </a:solidFill>
              </a:rPr>
              <a:t>. </a:t>
            </a:r>
            <a:r>
              <a:rPr lang="it-IT" sz="1050" b="1" i="1" dirty="0" err="1">
                <a:solidFill>
                  <a:srgbClr val="002060"/>
                </a:solidFill>
              </a:rPr>
              <a:t>Emerg</a:t>
            </a:r>
            <a:r>
              <a:rPr lang="it-IT" sz="1050" b="1" i="1" dirty="0">
                <a:solidFill>
                  <a:srgbClr val="002060"/>
                </a:solidFill>
              </a:rPr>
              <a:t> </a:t>
            </a:r>
            <a:r>
              <a:rPr lang="it-IT" sz="1050" b="1" i="1" dirty="0" err="1">
                <a:solidFill>
                  <a:srgbClr val="002060"/>
                </a:solidFill>
              </a:rPr>
              <a:t>Med</a:t>
            </a:r>
            <a:r>
              <a:rPr lang="it-IT" sz="1050" b="1" i="1" dirty="0">
                <a:solidFill>
                  <a:srgbClr val="002060"/>
                </a:solidFill>
              </a:rPr>
              <a:t>. 2017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660232" y="5025912"/>
            <a:ext cx="1254088" cy="7848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25" b="1" dirty="0">
                <a:solidFill>
                  <a:srgbClr val="C00000"/>
                </a:solidFill>
              </a:rPr>
              <a:t>New </a:t>
            </a:r>
            <a:r>
              <a:rPr lang="it-IT" sz="1125" b="1" dirty="0" err="1">
                <a:solidFill>
                  <a:srgbClr val="C00000"/>
                </a:solidFill>
              </a:rPr>
              <a:t>diagnois</a:t>
            </a:r>
            <a:r>
              <a:rPr lang="it-IT" sz="1125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it-IT" sz="1125" b="1" dirty="0">
                <a:solidFill>
                  <a:srgbClr val="C00000"/>
                </a:solidFill>
              </a:rPr>
              <a:t>HCV 21/69 (30.5%)</a:t>
            </a:r>
          </a:p>
          <a:p>
            <a:pPr algn="ctr"/>
            <a:r>
              <a:rPr lang="it-IT" sz="1125" b="1" dirty="0" err="1">
                <a:solidFill>
                  <a:srgbClr val="C00000"/>
                </a:solidFill>
              </a:rPr>
              <a:t>HBsAg</a:t>
            </a:r>
            <a:r>
              <a:rPr lang="it-IT" sz="1125" b="1" dirty="0">
                <a:solidFill>
                  <a:srgbClr val="C00000"/>
                </a:solidFill>
              </a:rPr>
              <a:t> 3/12 (25%)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6130133" y="5355392"/>
            <a:ext cx="260067" cy="1258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>
              <a:solidFill>
                <a:srgbClr val="C0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454FC9-9754-0553-6613-C8A77BD1BD31}"/>
              </a:ext>
            </a:extLst>
          </p:cNvPr>
          <p:cNvSpPr txBox="1"/>
          <p:nvPr/>
        </p:nvSpPr>
        <p:spPr>
          <a:xfrm>
            <a:off x="309253" y="5949280"/>
            <a:ext cx="1238411" cy="2654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25" b="1" dirty="0">
                <a:solidFill>
                  <a:srgbClr val="C00000"/>
                </a:solidFill>
              </a:rPr>
              <a:t>AST in 368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3CDBE52-0730-9F0D-BD2B-08E3E9B7EA4C}"/>
              </a:ext>
            </a:extLst>
          </p:cNvPr>
          <p:cNvSpPr txBox="1"/>
          <p:nvPr/>
        </p:nvSpPr>
        <p:spPr>
          <a:xfrm>
            <a:off x="1752880" y="5899847"/>
            <a:ext cx="1234944" cy="2654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25" b="1" dirty="0">
                <a:solidFill>
                  <a:srgbClr val="C00000"/>
                </a:solidFill>
              </a:rPr>
              <a:t>ALT in 830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DBFE09-9DE6-1558-0F64-4EC3B17ABCD9}"/>
              </a:ext>
            </a:extLst>
          </p:cNvPr>
          <p:cNvSpPr txBox="1"/>
          <p:nvPr/>
        </p:nvSpPr>
        <p:spPr>
          <a:xfrm>
            <a:off x="3121032" y="5971855"/>
            <a:ext cx="1234944" cy="2654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25" b="1" dirty="0" err="1">
                <a:solidFill>
                  <a:srgbClr val="C00000"/>
                </a:solidFill>
              </a:rPr>
              <a:t>gGT</a:t>
            </a:r>
            <a:r>
              <a:rPr lang="it-IT" sz="1125" b="1" dirty="0">
                <a:solidFill>
                  <a:srgbClr val="C00000"/>
                </a:solidFill>
              </a:rPr>
              <a:t> in 757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BA514276-7EFE-B177-38E8-B7C05A2EFFDD}"/>
              </a:ext>
            </a:extLst>
          </p:cNvPr>
          <p:cNvSpPr/>
          <p:nvPr/>
        </p:nvSpPr>
        <p:spPr>
          <a:xfrm rot="5400000">
            <a:off x="2303558" y="5656291"/>
            <a:ext cx="293495" cy="1593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>
              <a:solidFill>
                <a:srgbClr val="C00000"/>
              </a:solidFill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6B78A8D6-FDAE-9DB8-24AC-C37D8F8C41F1}"/>
              </a:ext>
            </a:extLst>
          </p:cNvPr>
          <p:cNvSpPr/>
          <p:nvPr/>
        </p:nvSpPr>
        <p:spPr>
          <a:xfrm rot="7989982">
            <a:off x="1336596" y="5656292"/>
            <a:ext cx="293495" cy="1593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>
              <a:solidFill>
                <a:srgbClr val="C00000"/>
              </a:solidFill>
            </a:endParaRP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57603C03-C79E-1E0F-FCD7-1A8EF30C35D1}"/>
              </a:ext>
            </a:extLst>
          </p:cNvPr>
          <p:cNvSpPr/>
          <p:nvPr/>
        </p:nvSpPr>
        <p:spPr>
          <a:xfrm rot="3408100">
            <a:off x="3265437" y="5656292"/>
            <a:ext cx="293495" cy="1593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7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0" grpId="0" animBg="1"/>
      <p:bldP spid="2" grpId="0" animBg="1"/>
      <p:bldP spid="5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A8AE542-07C0-A902-DB32-87AE59E48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4624"/>
            <a:ext cx="5256584" cy="356888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306D9D5-FB7B-4B8E-1DEB-B66A46193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613507"/>
            <a:ext cx="4896544" cy="30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2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D695289-A68F-3E5B-3488-31714794C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25641"/>
            <a:ext cx="8208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</a:rPr>
              <a:t>IL PRESENTE</a:t>
            </a:r>
          </a:p>
        </p:txBody>
      </p:sp>
    </p:spTree>
    <p:extLst>
      <p:ext uri="{BB962C8B-B14F-4D97-AF65-F5344CB8AC3E}">
        <p14:creationId xmlns:p14="http://schemas.microsoft.com/office/powerpoint/2010/main" val="303272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CCE4727-4A81-AC4B-2971-D35FE26CE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856984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53BC74-D260-F204-7B99-F77F04614C11}"/>
              </a:ext>
            </a:extLst>
          </p:cNvPr>
          <p:cNvSpPr txBox="1"/>
          <p:nvPr/>
        </p:nvSpPr>
        <p:spPr>
          <a:xfrm>
            <a:off x="4644008" y="6002704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MESSINA 8 ottobre 2022 </a:t>
            </a:r>
          </a:p>
          <a:p>
            <a:pPr algn="ctr"/>
            <a:r>
              <a:rPr lang="it-IT" sz="1400" b="1" dirty="0">
                <a:solidFill>
                  <a:srgbClr val="002060"/>
                </a:solidFill>
              </a:rPr>
              <a:t>Sala Convegni Ordine dei Medici Chirurghi ed Odontoiatri di Messina</a:t>
            </a:r>
          </a:p>
        </p:txBody>
      </p:sp>
    </p:spTree>
    <p:extLst>
      <p:ext uri="{BB962C8B-B14F-4D97-AF65-F5344CB8AC3E}">
        <p14:creationId xmlns:p14="http://schemas.microsoft.com/office/powerpoint/2010/main" val="138536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D695289-A68F-3E5B-3488-31714794C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25641"/>
            <a:ext cx="8208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</a:rPr>
              <a:t>IL FUTURO PROSSIMO</a:t>
            </a:r>
          </a:p>
        </p:txBody>
      </p:sp>
    </p:spTree>
    <p:extLst>
      <p:ext uri="{BB962C8B-B14F-4D97-AF65-F5344CB8AC3E}">
        <p14:creationId xmlns:p14="http://schemas.microsoft.com/office/powerpoint/2010/main" val="295262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BF16F6A-C4B2-4E1E-8793-F1758622B7B1}"/>
              </a:ext>
            </a:extLst>
          </p:cNvPr>
          <p:cNvSpPr txBox="1"/>
          <p:nvPr/>
        </p:nvSpPr>
        <p:spPr>
          <a:xfrm>
            <a:off x="3546566" y="3279686"/>
            <a:ext cx="5218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1" dirty="0">
                <a:solidFill>
                  <a:srgbClr val="30456D"/>
                </a:solidFill>
              </a:rPr>
              <a:t>Modello di gestione condivisa tra Medico di Medicina Generale e Specialista Epatologo del paziente con cirrosi epatica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E40EF73-385A-465F-B597-DFBC96BA91A6}"/>
              </a:ext>
            </a:extLst>
          </p:cNvPr>
          <p:cNvSpPr txBox="1"/>
          <p:nvPr/>
        </p:nvSpPr>
        <p:spPr>
          <a:xfrm>
            <a:off x="3757206" y="1700808"/>
            <a:ext cx="4797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30456D"/>
                </a:solidFill>
              </a:rPr>
              <a:t>Proposta operativa per un progetto di case finding della cirrosi epatica in primary care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C6CDB41-1D1F-FFCC-AA48-4FD23157B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72" t="12603" r="18630" b="4292"/>
          <a:stretch/>
        </p:blipFill>
        <p:spPr>
          <a:xfrm>
            <a:off x="0" y="0"/>
            <a:ext cx="3419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04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372</Words>
  <Application>Microsoft Office PowerPoint</Application>
  <PresentationFormat>Presentazione su schermo (4:3)</PresentationFormat>
  <Paragraphs>72</Paragraphs>
  <Slides>13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Avenir Next LT Pro</vt:lpstr>
      <vt:lpstr>Calibri</vt:lpstr>
      <vt:lpstr>Palatino</vt:lpstr>
      <vt:lpstr>Trebuchet MS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 Bruna</dc:creator>
  <cp:lastModifiedBy>Carlo Saitta</cp:lastModifiedBy>
  <cp:revision>386</cp:revision>
  <dcterms:created xsi:type="dcterms:W3CDTF">2015-10-08T17:03:58Z</dcterms:created>
  <dcterms:modified xsi:type="dcterms:W3CDTF">2022-12-03T00:38:03Z</dcterms:modified>
</cp:coreProperties>
</file>