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tags/tag6.xml" ContentType="application/vnd.openxmlformats-officedocument.presentationml.tags+xml"/>
  <Override PartName="/ppt/notesSlides/notesSlide13.xml" ContentType="application/vnd.openxmlformats-officedocument.presentationml.notesSlide+xml"/>
  <Override PartName="/ppt/tags/tag7.xml" ContentType="application/vnd.openxmlformats-officedocument.presentationml.tags+xml"/>
  <Override PartName="/ppt/notesSlides/notesSlide14.xml" ContentType="application/vnd.openxmlformats-officedocument.presentationml.notesSlide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4" r:id="rId1"/>
    <p:sldMasterId id="2147483732" r:id="rId2"/>
  </p:sldMasterIdLst>
  <p:notesMasterIdLst>
    <p:notesMasterId r:id="rId68"/>
  </p:notesMasterIdLst>
  <p:sldIdLst>
    <p:sldId id="1106" r:id="rId3"/>
    <p:sldId id="1903" r:id="rId4"/>
    <p:sldId id="1975" r:id="rId5"/>
    <p:sldId id="1805" r:id="rId6"/>
    <p:sldId id="1725" r:id="rId7"/>
    <p:sldId id="923" r:id="rId8"/>
    <p:sldId id="1144" r:id="rId9"/>
    <p:sldId id="1729" r:id="rId10"/>
    <p:sldId id="1806" r:id="rId11"/>
    <p:sldId id="1049" r:id="rId12"/>
    <p:sldId id="1668" r:id="rId13"/>
    <p:sldId id="1669" r:id="rId14"/>
    <p:sldId id="1809" r:id="rId15"/>
    <p:sldId id="1810" r:id="rId16"/>
    <p:sldId id="1807" r:id="rId17"/>
    <p:sldId id="1927" r:id="rId18"/>
    <p:sldId id="1928" r:id="rId19"/>
    <p:sldId id="1878" r:id="rId20"/>
    <p:sldId id="257" r:id="rId21"/>
    <p:sldId id="1665" r:id="rId22"/>
    <p:sldId id="1666" r:id="rId23"/>
    <p:sldId id="1881" r:id="rId24"/>
    <p:sldId id="1882" r:id="rId25"/>
    <p:sldId id="1832" r:id="rId26"/>
    <p:sldId id="1885" r:id="rId27"/>
    <p:sldId id="1969" r:id="rId28"/>
    <p:sldId id="1970" r:id="rId29"/>
    <p:sldId id="1697" r:id="rId30"/>
    <p:sldId id="1911" r:id="rId31"/>
    <p:sldId id="1801" r:id="rId32"/>
    <p:sldId id="1053" r:id="rId33"/>
    <p:sldId id="1602" r:id="rId34"/>
    <p:sldId id="1174" r:id="rId35"/>
    <p:sldId id="1660" r:id="rId36"/>
    <p:sldId id="1924" r:id="rId37"/>
    <p:sldId id="1800" r:id="rId38"/>
    <p:sldId id="1904" r:id="rId39"/>
    <p:sldId id="1913" r:id="rId40"/>
    <p:sldId id="1905" r:id="rId41"/>
    <p:sldId id="1914" r:id="rId42"/>
    <p:sldId id="1915" r:id="rId43"/>
    <p:sldId id="1912" r:id="rId44"/>
    <p:sldId id="1906" r:id="rId45"/>
    <p:sldId id="1916" r:id="rId46"/>
    <p:sldId id="1920" r:id="rId47"/>
    <p:sldId id="1973" r:id="rId48"/>
    <p:sldId id="1888" r:id="rId49"/>
    <p:sldId id="1921" r:id="rId50"/>
    <p:sldId id="1922" r:id="rId51"/>
    <p:sldId id="1926" r:id="rId52"/>
    <p:sldId id="1917" r:id="rId53"/>
    <p:sldId id="1808" r:id="rId54"/>
    <p:sldId id="1720" r:id="rId55"/>
    <p:sldId id="1664" r:id="rId56"/>
    <p:sldId id="1721" r:id="rId57"/>
    <p:sldId id="1675" r:id="rId58"/>
    <p:sldId id="1130" r:id="rId59"/>
    <p:sldId id="1722" r:id="rId60"/>
    <p:sldId id="1667" r:id="rId61"/>
    <p:sldId id="1974" r:id="rId62"/>
    <p:sldId id="1918" r:id="rId63"/>
    <p:sldId id="1919" r:id="rId64"/>
    <p:sldId id="1941" r:id="rId65"/>
    <p:sldId id="1967" r:id="rId66"/>
    <p:sldId id="1968" r:id="rId67"/>
  </p:sldIdLst>
  <p:sldSz cx="10080625" cy="7559675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ncenza Calvaruso" initials="" lastIdx="7" clrIdx="0"/>
  <p:cmAuthor id="2" name="PHP ProBook 440" initials="PP4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990033"/>
    <a:srgbClr val="66FF66"/>
    <a:srgbClr val="FFFF00"/>
    <a:srgbClr val="FF6600"/>
    <a:srgbClr val="00FF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ile medio 1 - Color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17" autoAdjust="0"/>
    <p:restoredTop sz="93964" autoAdjust="0"/>
  </p:normalViewPr>
  <p:slideViewPr>
    <p:cSldViewPr>
      <p:cViewPr varScale="1">
        <p:scale>
          <a:sx n="108" d="100"/>
          <a:sy n="108" d="100"/>
        </p:scale>
        <p:origin x="912" y="192"/>
      </p:cViewPr>
      <p:guideLst>
        <p:guide orient="horz" pos="220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7250836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270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962BBAF-EE5F-4AF3-8CCB-9FC2B4C625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70D4B39-3416-4A97-9AD6-5B8874A507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2216048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962BBAF-EE5F-4AF3-8CCB-9FC2B4C625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70D4B39-3416-4A97-9AD6-5B8874A507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17041625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962BBAF-EE5F-4AF3-8CCB-9FC2B4C625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70D4B39-3416-4A97-9AD6-5B8874A507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39762094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7F72EE6-85E9-45FC-86D7-A2C078DE9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CA90B63-8018-4B83-931E-4CF1EEB175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467682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7F72EE6-85E9-45FC-86D7-A2C078DE9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CA90B63-8018-4B83-931E-4CF1EEB175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37713962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7F72EE6-85E9-45FC-86D7-A2C078DE9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CA90B63-8018-4B83-931E-4CF1EEB175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6807003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7F72EE6-85E9-45FC-86D7-A2C078DE9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CA90B63-8018-4B83-931E-4CF1EEB175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18252494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07F72EE6-85E9-45FC-86D7-A2C078DE9C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CCA90B63-8018-4B83-931E-4CF1EEB175A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13118983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0331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623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375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egnaposto immagine diapositiva 1">
            <a:extLst>
              <a:ext uri="{FF2B5EF4-FFF2-40B4-BE49-F238E27FC236}">
                <a16:creationId xmlns:a16="http://schemas.microsoft.com/office/drawing/2014/main" id="{02C0549E-90B0-4E40-B0A3-6114B57BA0F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Segnaposto note 2">
            <a:extLst>
              <a:ext uri="{FF2B5EF4-FFF2-40B4-BE49-F238E27FC236}">
                <a16:creationId xmlns:a16="http://schemas.microsoft.com/office/drawing/2014/main" id="{AEBA483B-36E3-48EC-BDE4-6988731AAFB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6593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532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7450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egnaposto immagine diapositiva 1">
            <a:extLst>
              <a:ext uri="{FF2B5EF4-FFF2-40B4-BE49-F238E27FC236}">
                <a16:creationId xmlns:a16="http://schemas.microsoft.com/office/drawing/2014/main" id="{461A96AC-353C-4011-AA1B-9F26DC0E49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Segnaposto note 2">
            <a:extLst>
              <a:ext uri="{FF2B5EF4-FFF2-40B4-BE49-F238E27FC236}">
                <a16:creationId xmlns:a16="http://schemas.microsoft.com/office/drawing/2014/main" id="{781DDA10-EC13-4957-828E-CA42F193BB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0180" name="Segnaposto numero diapositiva 3">
            <a:extLst>
              <a:ext uri="{FF2B5EF4-FFF2-40B4-BE49-F238E27FC236}">
                <a16:creationId xmlns:a16="http://schemas.microsoft.com/office/drawing/2014/main" id="{3D9C7D2E-25E7-465C-9BB5-3BF6FC3B99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06A0E-0E93-4BAA-BF7C-2DCB6C8F6E80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121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egnaposto immagine diapositiva 1">
            <a:extLst>
              <a:ext uri="{FF2B5EF4-FFF2-40B4-BE49-F238E27FC236}">
                <a16:creationId xmlns:a16="http://schemas.microsoft.com/office/drawing/2014/main" id="{02CE60BE-0F1F-4640-8ED1-390221C42A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Segnaposto note 2">
            <a:extLst>
              <a:ext uri="{FF2B5EF4-FFF2-40B4-BE49-F238E27FC236}">
                <a16:creationId xmlns:a16="http://schemas.microsoft.com/office/drawing/2014/main" id="{13A7BB27-63FE-449D-B956-9193C58BB4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54276" name="Segnaposto numero diapositiva 3">
            <a:extLst>
              <a:ext uri="{FF2B5EF4-FFF2-40B4-BE49-F238E27FC236}">
                <a16:creationId xmlns:a16="http://schemas.microsoft.com/office/drawing/2014/main" id="{41D60176-5F5C-455C-8952-6D293A7A4D6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35B59B-FCFE-4B1F-8025-38554E1CF43B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962BBAF-EE5F-4AF3-8CCB-9FC2B4C625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70D4B39-3416-4A97-9AD6-5B8874A507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203953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8962BBAF-EE5F-4AF3-8CCB-9FC2B4C625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D70D4B39-3416-4A97-9AD6-5B8874A507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20763" y="4786313"/>
            <a:ext cx="5883275" cy="4533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1 patient du groupe placebo a été exclu en raison d’un traitement concommitant interdit.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3 patients dans chaque groupe n’ont pas eu de biopsie de contrôle.</a:t>
            </a:r>
          </a:p>
          <a:p>
            <a:pPr eaLnBrk="1" hangingPunct="1"/>
            <a:r>
              <a:rPr lang="it-IT" altLang="it-IT" noProof="1">
                <a:ea typeface="MS PGothic" panose="020B0600070205080204" pitchFamily="34" charset="-128"/>
              </a:rPr>
              <a:t>L’objectif primaire de l’étude a été atteint 9/23 (39 %) (hypothèse 8/2, 38 %).</a:t>
            </a:r>
          </a:p>
        </p:txBody>
      </p:sp>
    </p:spTree>
    <p:extLst>
      <p:ext uri="{BB962C8B-B14F-4D97-AF65-F5344CB8AC3E}">
        <p14:creationId xmlns:p14="http://schemas.microsoft.com/office/powerpoint/2010/main" val="1247184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8A2B5F-EC2C-4028-9492-B76D4940A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1237197"/>
            <a:ext cx="7560469" cy="2631887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C2397DE-D891-4799-B4E5-4E3E4BC397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78FCE3-0D84-489F-83AF-A01F5EE3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F3AB153-D8A7-4346-B064-BF265390D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3F941D-E719-4E4A-9915-DFA2D5857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447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C38162-FA6A-4D78-A5DE-3523BE2C8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FD1FF5B-9096-4B20-AFFF-053CC4168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D41BB3-CF4A-4D4F-B1A3-79291A2C9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74C66B-BFF2-4910-ACF1-380FF8370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EBEA0A0-ED1D-4DFA-9238-B7BB11399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8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1D5F07E-6978-42D0-A2D9-C5EA13CA6F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7" y="402483"/>
            <a:ext cx="2173635" cy="640647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6658649-3F7A-4024-BFE3-D1165FB32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3" y="402483"/>
            <a:ext cx="6394896" cy="640647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026ABF-A9D6-4FFE-B548-0084DC1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9595B0F-91A1-4220-8781-DD60A76DE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00BAB3A-88FA-43E1-A79B-F1218F07E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9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438495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43911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199198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121275" y="2101850"/>
            <a:ext cx="4227513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479937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0792624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69769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6574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4049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0E6662-4159-4A32-8056-F3BBABDB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A3B6D5-CDB1-4D2E-A5CF-4964A9395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6941EC5-21F5-493A-9EE1-EB22B6B41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79D294-3D0E-4911-9381-EB9F26317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15372A-3BF5-4E5F-B1DE-83BC0426B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076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6034496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278835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7197725" y="627063"/>
            <a:ext cx="2151063" cy="62357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3962" cy="62357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221231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741363" y="2101850"/>
            <a:ext cx="8607425" cy="4760913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39604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741363" y="2101850"/>
            <a:ext cx="8607425" cy="4760913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322110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olo e contenuto sopra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8607425" cy="23034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741363" y="4557713"/>
            <a:ext cx="8607425" cy="230505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091979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09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121275" y="2101850"/>
            <a:ext cx="4227513" cy="47609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365505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DFE9A7F-6E93-4522-BABF-B6178E6D99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74638"/>
            <a:ext cx="949325" cy="909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DCAE380E-E8B7-4B76-A438-CD3D6E49FD07}"/>
              </a:ext>
            </a:extLst>
          </p:cNvPr>
          <p:cNvCxnSpPr/>
          <p:nvPr userDrawn="1"/>
        </p:nvCxnSpPr>
        <p:spPr>
          <a:xfrm>
            <a:off x="0" y="7272338"/>
            <a:ext cx="10080625" cy="0"/>
          </a:xfrm>
          <a:prstGeom prst="line">
            <a:avLst/>
          </a:prstGeom>
          <a:ln w="3175">
            <a:solidFill>
              <a:srgbClr val="5557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1">
            <a:extLst>
              <a:ext uri="{FF2B5EF4-FFF2-40B4-BE49-F238E27FC236}">
                <a16:creationId xmlns:a16="http://schemas.microsoft.com/office/drawing/2014/main" id="{C155FE8D-6E15-4E62-B448-64C2025CBB2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77813" y="7278688"/>
            <a:ext cx="8948737" cy="32226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defTabSz="1007931">
              <a:lnSpc>
                <a:spcPts val="551"/>
              </a:lnSpc>
              <a:defRPr/>
            </a:pP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Materiale reso disponibile da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Gilead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Sciences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S.r.l., relativo ai lavori del Progetto </a:t>
            </a:r>
            <a:r>
              <a:rPr lang="it-IT" altLang="en-US" sz="772" dirty="0" err="1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BeLiver</a:t>
            </a: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 di Palermo 29-30  ottobre 2018. Il materiale è esclusivamente riservato ai medici partecipanti al convegno.</a:t>
            </a:r>
          </a:p>
          <a:p>
            <a:pPr defTabSz="1007931">
              <a:lnSpc>
                <a:spcPts val="551"/>
              </a:lnSpc>
              <a:defRPr/>
            </a:pPr>
            <a:r>
              <a:rPr lang="it-IT" altLang="en-US" sz="772" dirty="0">
                <a:solidFill>
                  <a:srgbClr val="FFFFFF">
                    <a:lumMod val="50000"/>
                  </a:srgbClr>
                </a:solidFill>
                <a:latin typeface="Bitstream Vera Serif"/>
                <a:ea typeface="Calibri" panose="020F0502020204030204" pitchFamily="34" charset="0"/>
              </a:rPr>
              <a:t>Non è consentito l’utilizzo per finalità diverse dalla consultazione scientifica dei testi. La riproduzione e la copia sono rigorosamente vietate</a:t>
            </a:r>
            <a:r>
              <a:rPr lang="en-US" altLang="en-US" sz="110" dirty="0">
                <a:solidFill>
                  <a:srgbClr val="FFFFFF">
                    <a:lumMod val="50000"/>
                  </a:srgbClr>
                </a:solidFill>
                <a:latin typeface="Bitstream Vera Serif"/>
              </a:rPr>
              <a:t> </a:t>
            </a:r>
            <a:endParaRPr lang="en-US" altLang="en-US" sz="1157" dirty="0">
              <a:solidFill>
                <a:srgbClr val="FFFFFF">
                  <a:lumMod val="50000"/>
                </a:srgbClr>
              </a:solidFill>
              <a:latin typeface="Bitstream Vera Serif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FCEB3D1-22B3-4955-89FE-093D0D0699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249238"/>
            <a:ext cx="366712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egnaposto testo 21"/>
          <p:cNvSpPr>
            <a:spLocks noGrp="1"/>
          </p:cNvSpPr>
          <p:nvPr>
            <p:ph type="body" sz="quarter" idx="13"/>
          </p:nvPr>
        </p:nvSpPr>
        <p:spPr>
          <a:xfrm>
            <a:off x="1178918" y="332342"/>
            <a:ext cx="8527400" cy="101331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07931" rtl="0" eaLnBrk="0" fontAlgn="base" latinLnBrk="0" hangingPunct="0">
              <a:lnSpc>
                <a:spcPts val="2425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25" b="1" baseline="0">
                <a:solidFill>
                  <a:srgbClr val="617F90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Segnaposto testo 21"/>
          <p:cNvSpPr>
            <a:spLocks noGrp="1"/>
          </p:cNvSpPr>
          <p:nvPr>
            <p:ph type="body" sz="quarter" idx="14"/>
          </p:nvPr>
        </p:nvSpPr>
        <p:spPr>
          <a:xfrm>
            <a:off x="1196558" y="1239822"/>
            <a:ext cx="8527400" cy="52917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007931" rtl="0" eaLnBrk="0" fontAlgn="base" latinLnBrk="0" hangingPunct="0">
              <a:lnSpc>
                <a:spcPts val="2425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425" b="0" baseline="0">
                <a:solidFill>
                  <a:srgbClr val="617F90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2322530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olo, test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41364" y="627064"/>
            <a:ext cx="8607425" cy="126047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741362" y="2101851"/>
            <a:ext cx="4227513" cy="476091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grafico 3"/>
          <p:cNvSpPr>
            <a:spLocks noGrp="1"/>
          </p:cNvSpPr>
          <p:nvPr>
            <p:ph type="chart" sz="half" idx="2"/>
          </p:nvPr>
        </p:nvSpPr>
        <p:spPr>
          <a:xfrm>
            <a:off x="5121276" y="2101851"/>
            <a:ext cx="4227513" cy="4760913"/>
          </a:xfrm>
        </p:spPr>
        <p:txBody>
          <a:bodyPr/>
          <a:lstStyle/>
          <a:p>
            <a:pPr lv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223545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04031" y="1763924"/>
            <a:ext cx="4452276" cy="2409647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504031" y="4341565"/>
            <a:ext cx="4452276" cy="241139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5124318" y="1763925"/>
            <a:ext cx="4452276" cy="4989036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1626930-A6BB-41C1-9FB0-012B2944B5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503238" y="6884988"/>
            <a:ext cx="2352675" cy="523875"/>
          </a:xfrm>
          <a:prstGeom prst="rect">
            <a:avLst/>
          </a:prstGeom>
        </p:spPr>
        <p:txBody>
          <a:bodyPr lIns="100794" tIns="50397" rIns="100794" bIns="50397"/>
          <a:lstStyle>
            <a:lvl1pPr eaLnBrk="0" hangingPunct="0">
              <a:defRPr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53D6AC2-3B2D-423E-A1A3-3551F3BFE5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444875" y="6884988"/>
            <a:ext cx="3190875" cy="523875"/>
          </a:xfrm>
          <a:prstGeom prst="rect">
            <a:avLst/>
          </a:prstGeom>
        </p:spPr>
        <p:txBody>
          <a:bodyPr lIns="100794" tIns="50397" rIns="100794" bIns="50397"/>
          <a:lstStyle>
            <a:lvl1pPr eaLnBrk="0" hangingPunct="0">
              <a:defRPr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8821CFC-5E7E-4825-B2C2-03B6512C86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24713" y="6884988"/>
            <a:ext cx="2352675" cy="523875"/>
          </a:xfrm>
          <a:prstGeom prst="rect">
            <a:avLst/>
          </a:prstGeom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6D14EF-F025-4AB7-AD61-884E36A2E865}" type="slidenum">
              <a:rPr kumimoji="0" lang="it-IT" altLang="it-IT" sz="2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17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A7FF08-36DC-4DBD-A974-37E97D9CD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884670"/>
            <a:ext cx="8694539" cy="3144614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82B7D0-7F86-4E46-B207-85266BB9BE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5059034"/>
            <a:ext cx="8694539" cy="165367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0FA651-32C9-4186-BD19-EE46BC5EC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1C6C71-598D-478F-9739-4F576B32B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9F3858-8429-4B95-92F9-7A76ED3E5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07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41B8B6-B724-4AE7-A8C5-A85882A5A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6723CA-FFBF-4B3E-B18E-98DCFFC09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A0FF63E-BB6E-4AA9-ADF3-2A44B6F86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F9FE128-9F85-43CC-A59E-C0456BCD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07E5292-A301-4180-BA93-0552CCD03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BEEE5D-1C81-4337-8A6E-6B15D40B8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452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DC2CF9-9D04-4F27-852F-9C5E0C2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402483"/>
            <a:ext cx="8694539" cy="1461188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5B9D234-DC07-4AC5-85F5-1DE2B3803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BB04A61-1F6E-4EDE-A3A6-FB2A6C39B2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3B01553-463B-434B-AEF8-A035CCAB79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6" y="1853171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E8BDC35-A6C2-4D0F-8ADA-16EA29CC13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6" y="2761381"/>
            <a:ext cx="4285579" cy="4061576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9509B6A-BC03-4A61-8A5B-B63FAB3B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06B1635-6BD9-4C64-ADD1-C64C484B0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094C52F-0F30-4C71-8A51-3F43BDF1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231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740E89-A457-435C-B89E-2B50F9A3F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E20D742-29BE-4E88-9FA6-DAF2FC3FB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33F99C3-CF2F-4E98-94AB-45470D3B1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AC82F9B-FCB8-49B4-A84E-3CE5BB37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204D6B8-DFC7-47F1-B9E8-8F391E356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96F3419-01ED-4FAE-8F6C-7BE0B65D8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04FFC6D-4B7D-40DA-8E7F-C0AFB7BE5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24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A4F19C-6B3E-4580-B56F-9096BB311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210ECB-8A2E-4EFC-9FA5-C5EFEA4C5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27ADCD-B8DC-49F0-A840-99F6ED44E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D6C459-D719-4E66-AFF8-7F36F7E51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EC30BF-BEC3-4BD2-B555-5C4E6F0C6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10BE31-0870-4905-B87F-0D1360539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18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E68168-D92A-4F66-AE8D-3D7AEEB7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9DE2FCC-5E59-44C9-BC2D-86974775DC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1088454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5EF5969-8C46-4298-9521-5C8862091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2EAA82-496C-45EB-B349-2F02D27A3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483E1-1DC2-4F77-8C2F-667CA7D4BFC6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29/05/23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3801FAF-5C39-4640-9B67-42458096A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0BBC79-F8ED-4CB3-A22E-91C5E4BCC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EFD06-A286-4BF8-92C8-AAA0579E720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19486E4-873F-4C82-BBC9-DD94D90E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3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AF0BB8-58B4-4A2F-96CB-F0AB08FA4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8B6C59-60DA-43B6-9939-50866988C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CC483E1-1DC2-4F77-8C2F-667CA7D4BFC6}" type="datetimeFigureOut">
              <a:rPr lang="it-IT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29/05/23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EB8F936-BBF9-4231-97FB-5E505E1D7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37BCBC-7480-4050-B57E-F855F18A0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7006699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70EFD06-A286-4BF8-92C8-AAA0579E720A}" type="slidenum">
              <a:rPr lang="it-IT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 b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0173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C4023782-B506-4B4F-9E1C-57518332E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742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2944AF9F-3DCE-46ED-B9C2-B5AACD5044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7425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Click to edit the outline text format</a:t>
            </a:r>
          </a:p>
          <a:p>
            <a:pPr lvl="1"/>
            <a:r>
              <a:rPr lang="en-GB" altLang="it-IT"/>
              <a:t>Second Outline Level</a:t>
            </a:r>
          </a:p>
          <a:p>
            <a:pPr lvl="2"/>
            <a:r>
              <a:rPr lang="en-GB" altLang="it-IT"/>
              <a:t>Third Outline Level</a:t>
            </a:r>
          </a:p>
          <a:p>
            <a:pPr lvl="3"/>
            <a:r>
              <a:rPr lang="en-GB" altLang="it-IT"/>
              <a:t>Fourth Outline Level</a:t>
            </a:r>
          </a:p>
          <a:p>
            <a:pPr lvl="4"/>
            <a:r>
              <a:rPr lang="en-GB" altLang="it-IT"/>
              <a:t>Fifth Outline Level</a:t>
            </a:r>
          </a:p>
          <a:p>
            <a:pPr lvl="4"/>
            <a:r>
              <a:rPr lang="en-GB" altLang="it-IT"/>
              <a:t>Sixth Outline Level</a:t>
            </a:r>
          </a:p>
          <a:p>
            <a:pPr lvl="4"/>
            <a:r>
              <a:rPr lang="en-GB" altLang="it-IT"/>
              <a:t>Seventh Outline Level</a:t>
            </a:r>
          </a:p>
          <a:p>
            <a:pPr lvl="4"/>
            <a:r>
              <a:rPr lang="en-GB" altLang="it-IT"/>
              <a:t>Eighth Outline Level</a:t>
            </a:r>
          </a:p>
          <a:p>
            <a:pPr lvl="4"/>
            <a:r>
              <a:rPr lang="en-GB" altLang="it-IT"/>
              <a:t>Ninth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68402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83" r:id="rId17"/>
    <p:sldLayoutId id="2147483784" r:id="rId18"/>
  </p:sldLayoutIdLst>
  <p:txStyles>
    <p:titleStyle>
      <a:lvl1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2pPr>
      <a:lvl3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3pPr>
      <a:lvl4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4pPr>
      <a:lvl5pPr algn="ctr" defTabSz="457200" rtl="0" eaLnBrk="0" fontAlgn="base" hangingPunct="0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/>
        <a:defRPr sz="4400">
          <a:solidFill>
            <a:srgbClr val="000000"/>
          </a:solidFill>
          <a:latin typeface="Bitstream Vera Serif" pitchFamily="16" charset="0"/>
        </a:defRPr>
      </a:lvl5pPr>
      <a:lvl6pPr marL="15367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6pPr>
      <a:lvl7pPr marL="19939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7pPr>
      <a:lvl8pPr marL="24511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8pPr>
      <a:lvl9pPr marL="2908300" indent="-215900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431800" indent="-323850" algn="l" defTabSz="457200" rtl="0" eaLnBrk="0" fontAlgn="base" hangingPunct="0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StarSymbol"/>
        <a:buChar char="●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863600" indent="-287338" algn="l" defTabSz="457200" rtl="0" eaLnBrk="0" fontAlgn="base" hangingPunct="0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tarSymbol"/>
        <a:buChar char="–"/>
        <a:defRPr sz="2800">
          <a:solidFill>
            <a:srgbClr val="000000"/>
          </a:solidFill>
          <a:latin typeface="+mn-lt"/>
        </a:defRPr>
      </a:lvl2pPr>
      <a:lvl3pPr marL="12954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StarSymbol"/>
        <a:buChar char="●"/>
        <a:defRPr sz="2400">
          <a:solidFill>
            <a:srgbClr val="000000"/>
          </a:solidFill>
          <a:latin typeface="+mn-lt"/>
        </a:defRPr>
      </a:lvl3pPr>
      <a:lvl4pPr marL="17272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tarSymbol"/>
        <a:buChar char="–"/>
        <a:defRPr sz="2000">
          <a:solidFill>
            <a:srgbClr val="000000"/>
          </a:solidFill>
          <a:latin typeface="+mn-lt"/>
        </a:defRPr>
      </a:lvl4pPr>
      <a:lvl5pPr marL="2159000" indent="-215900" algn="l" defTabSz="457200" rtl="0" eaLnBrk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/>
        <a:buChar char="●"/>
        <a:defRPr sz="2000">
          <a:solidFill>
            <a:srgbClr val="000000"/>
          </a:solidFill>
          <a:latin typeface="+mn-lt"/>
        </a:defRPr>
      </a:lvl5pPr>
      <a:lvl6pPr marL="26162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StarSymbol" charset="0"/>
        <a:buChar char="●"/>
        <a:defRPr sz="2000">
          <a:solidFill>
            <a:srgbClr val="000000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tiff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tiff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tiff"/><Relationship Id="rId4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tiff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5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tiff"/><Relationship Id="rId4" Type="http://schemas.openxmlformats.org/officeDocument/2006/relationships/image" Target="../media/image1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8.png"/><Relationship Id="rId7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9.png"/><Relationship Id="rId7" Type="http://schemas.openxmlformats.org/officeDocument/2006/relationships/image" Target="../media/image7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2.emf"/><Relationship Id="rId4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C:\Users\c\Documents\Logos vari\nuovo logo Uni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445250"/>
            <a:ext cx="1233488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Sottotitolo 2"/>
          <p:cNvSpPr txBox="1">
            <a:spLocks/>
          </p:cNvSpPr>
          <p:nvPr/>
        </p:nvSpPr>
        <p:spPr bwMode="auto">
          <a:xfrm>
            <a:off x="935856" y="5652045"/>
            <a:ext cx="85725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  <a:defRPr/>
            </a:pPr>
            <a:r>
              <a:rPr lang="it-IT" sz="2646" dirty="0"/>
              <a:t>Salvatore </a:t>
            </a:r>
            <a:r>
              <a:rPr lang="it-IT" sz="2646" dirty="0" err="1"/>
              <a:t>Petta</a:t>
            </a:r>
            <a:endParaRPr lang="it-IT" sz="2646" dirty="0"/>
          </a:p>
          <a:p>
            <a:pPr algn="ctr">
              <a:buFontTx/>
              <a:buNone/>
              <a:defRPr/>
            </a:pPr>
            <a:r>
              <a:rPr lang="it-IT" sz="2646" dirty="0"/>
              <a:t>Gastroenterologia, PROMISE,</a:t>
            </a:r>
          </a:p>
          <a:p>
            <a:pPr algn="ctr">
              <a:buFontTx/>
              <a:buNone/>
              <a:defRPr/>
            </a:pPr>
            <a:r>
              <a:rPr lang="it-IT" sz="2646" dirty="0"/>
              <a:t>Università di Palermo </a:t>
            </a:r>
            <a:r>
              <a:rPr lang="it-IT" sz="2646" i="1" dirty="0"/>
              <a:t>salvatore.petta@unipa.it</a:t>
            </a:r>
          </a:p>
        </p:txBody>
      </p:sp>
      <p:sp>
        <p:nvSpPr>
          <p:cNvPr id="5125" name="Rettangolo 1"/>
          <p:cNvSpPr>
            <a:spLocks noChangeArrowheads="1"/>
          </p:cNvSpPr>
          <p:nvPr/>
        </p:nvSpPr>
        <p:spPr bwMode="auto">
          <a:xfrm>
            <a:off x="5688384" y="2234937"/>
            <a:ext cx="439224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None/>
            </a:pPr>
            <a:r>
              <a:rPr lang="it-IT" sz="4400" i="1" dirty="0">
                <a:solidFill>
                  <a:srgbClr val="312784"/>
                </a:solidFill>
                <a:effectLst/>
                <a:latin typeface="Helvetica" pitchFamily="2" charset="0"/>
              </a:rPr>
              <a:t>Il trattamento farmacologico della NASH</a:t>
            </a:r>
            <a:endParaRPr lang="it-IT" sz="4400" dirty="0">
              <a:solidFill>
                <a:srgbClr val="312784"/>
              </a:solidFill>
              <a:effectLst/>
              <a:latin typeface="Helvetica" pitchFamily="2" charset="0"/>
            </a:endParaRPr>
          </a:p>
        </p:txBody>
      </p:sp>
      <p:grpSp>
        <p:nvGrpSpPr>
          <p:cNvPr id="5" name="Gruppo 9"/>
          <p:cNvGrpSpPr>
            <a:grpSpLocks/>
          </p:cNvGrpSpPr>
          <p:nvPr/>
        </p:nvGrpSpPr>
        <p:grpSpPr bwMode="auto">
          <a:xfrm>
            <a:off x="8856736" y="6444133"/>
            <a:ext cx="1008112" cy="938313"/>
            <a:chOff x="5589270" y="1479122"/>
            <a:chExt cx="3486150" cy="2043052"/>
          </a:xfrm>
        </p:grpSpPr>
        <p:pic>
          <p:nvPicPr>
            <p:cNvPr id="6" name="Immagin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E53398B-3C41-AD6D-8D19-1C47DE491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255"/>
            <a:ext cx="5436670" cy="540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8287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olo 4">
            <a:extLst>
              <a:ext uri="{FF2B5EF4-FFF2-40B4-BE49-F238E27FC236}">
                <a16:creationId xmlns:a16="http://schemas.microsoft.com/office/drawing/2014/main" id="{2698DF4D-C903-4BB1-99A0-DBE7E37CA2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975" y="-180975"/>
            <a:ext cx="9072563" cy="1260475"/>
          </a:xfrm>
        </p:spPr>
        <p:txBody>
          <a:bodyPr/>
          <a:lstStyle/>
          <a:p>
            <a:r>
              <a:rPr lang="it-IT" altLang="it-IT" sz="54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Pioglitazone</a:t>
            </a:r>
            <a:r>
              <a:rPr lang="it-IT" altLang="it-IT" sz="54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NASH</a:t>
            </a:r>
          </a:p>
        </p:txBody>
      </p:sp>
      <p:pic>
        <p:nvPicPr>
          <p:cNvPr id="59395" name="Picture 2" descr="C:\Users\c\Documents\Logos vari\nuovo logo Unipa.PNG">
            <a:extLst>
              <a:ext uri="{FF2B5EF4-FFF2-40B4-BE49-F238E27FC236}">
                <a16:creationId xmlns:a16="http://schemas.microsoft.com/office/drawing/2014/main" id="{60BFD143-994E-4C77-BC29-F21474E7F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268288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DE9603B3-DDA8-436C-8A89-9D4298661C31}"/>
              </a:ext>
            </a:extLst>
          </p:cNvPr>
          <p:cNvSpPr txBox="1"/>
          <p:nvPr/>
        </p:nvSpPr>
        <p:spPr>
          <a:xfrm>
            <a:off x="1898650" y="2551113"/>
            <a:ext cx="184150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1CE861-189C-41E2-92C3-054FEE4AA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3" y="7102475"/>
            <a:ext cx="3667125" cy="3730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1496" tIns="50748" rIns="101496" bIns="50748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Cusi et al, Ann Intern Med 2016</a:t>
            </a:r>
          </a:p>
        </p:txBody>
      </p:sp>
      <p:pic>
        <p:nvPicPr>
          <p:cNvPr id="59398" name="Picture 2">
            <a:extLst>
              <a:ext uri="{FF2B5EF4-FFF2-40B4-BE49-F238E27FC236}">
                <a16:creationId xmlns:a16="http://schemas.microsoft.com/office/drawing/2014/main" id="{05F08D62-7B39-49F7-9309-A24E6D0A1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" y="1595438"/>
            <a:ext cx="8678863" cy="523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9" name="Group 7">
            <a:extLst>
              <a:ext uri="{FF2B5EF4-FFF2-40B4-BE49-F238E27FC236}">
                <a16:creationId xmlns:a16="http://schemas.microsoft.com/office/drawing/2014/main" id="{921B11E6-B47B-4B7E-8363-1A96D82BB07D}"/>
              </a:ext>
            </a:extLst>
          </p:cNvPr>
          <p:cNvGrpSpPr>
            <a:grpSpLocks/>
          </p:cNvGrpSpPr>
          <p:nvPr/>
        </p:nvGrpSpPr>
        <p:grpSpPr bwMode="auto">
          <a:xfrm>
            <a:off x="7643813" y="1679575"/>
            <a:ext cx="2020887" cy="896938"/>
            <a:chOff x="6934200" y="1524000"/>
            <a:chExt cx="1833034" cy="812800"/>
          </a:xfrm>
        </p:grpSpPr>
        <p:pic>
          <p:nvPicPr>
            <p:cNvPr id="59404" name="Picture 8">
              <a:extLst>
                <a:ext uri="{FF2B5EF4-FFF2-40B4-BE49-F238E27FC236}">
                  <a16:creationId xmlns:a16="http://schemas.microsoft.com/office/drawing/2014/main" id="{0785C93F-EAA1-4816-9FE7-BE97E93F0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1524000"/>
              <a:ext cx="13716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5" name="Picture 9">
              <a:extLst>
                <a:ext uri="{FF2B5EF4-FFF2-40B4-BE49-F238E27FC236}">
                  <a16:creationId xmlns:a16="http://schemas.microsoft.com/office/drawing/2014/main" id="{09AEF47C-AAD6-4ADD-9307-E20AAAB983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6534" y="1981200"/>
              <a:ext cx="17907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0735E1C4-4EEF-4050-BDB0-5D730ECD0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" y="6681788"/>
            <a:ext cx="3509963" cy="2905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101496" tIns="50748" rIns="101496" bIns="50748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1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* In patients with paired biopsies (n = 82)</a:t>
            </a:r>
          </a:p>
        </p:txBody>
      </p:sp>
      <p:grpSp>
        <p:nvGrpSpPr>
          <p:cNvPr id="59401" name="Gruppo 10">
            <a:extLst>
              <a:ext uri="{FF2B5EF4-FFF2-40B4-BE49-F238E27FC236}">
                <a16:creationId xmlns:a16="http://schemas.microsoft.com/office/drawing/2014/main" id="{01A4022B-7D91-47B1-B48D-3A42A57AE1D5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76200"/>
            <a:ext cx="484188" cy="319088"/>
            <a:chOff x="5589270" y="1479122"/>
            <a:chExt cx="3486150" cy="2043052"/>
          </a:xfrm>
        </p:grpSpPr>
        <p:pic>
          <p:nvPicPr>
            <p:cNvPr id="59402" name="Immagine 11">
              <a:extLst>
                <a:ext uri="{FF2B5EF4-FFF2-40B4-BE49-F238E27FC236}">
                  <a16:creationId xmlns:a16="http://schemas.microsoft.com/office/drawing/2014/main" id="{7A1E166B-CFD5-4088-B797-A45F6607E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3" name="Immagine 12">
              <a:extLst>
                <a:ext uri="{FF2B5EF4-FFF2-40B4-BE49-F238E27FC236}">
                  <a16:creationId xmlns:a16="http://schemas.microsoft.com/office/drawing/2014/main" id="{0BF0E0EB-5448-4EB0-8347-9AB9DA4A0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0229544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olo 4">
            <a:extLst>
              <a:ext uri="{FF2B5EF4-FFF2-40B4-BE49-F238E27FC236}">
                <a16:creationId xmlns:a16="http://schemas.microsoft.com/office/drawing/2014/main" id="{0F2B3CED-0EEF-41CC-A50C-B388DF0190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975" y="-180975"/>
            <a:ext cx="9072563" cy="1260475"/>
          </a:xfrm>
        </p:spPr>
        <p:txBody>
          <a:bodyPr/>
          <a:lstStyle/>
          <a:p>
            <a:r>
              <a:rPr lang="it-IT" altLang="it-IT" sz="54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Pioglitazone</a:t>
            </a:r>
            <a:r>
              <a:rPr lang="it-IT" altLang="it-IT" sz="54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NASH</a:t>
            </a:r>
          </a:p>
        </p:txBody>
      </p:sp>
      <p:pic>
        <p:nvPicPr>
          <p:cNvPr id="60419" name="Picture 2" descr="C:\Users\c\Documents\Logos vari\nuovo logo Unipa.PNG">
            <a:extLst>
              <a:ext uri="{FF2B5EF4-FFF2-40B4-BE49-F238E27FC236}">
                <a16:creationId xmlns:a16="http://schemas.microsoft.com/office/drawing/2014/main" id="{E5B67B7B-937A-431D-907E-E06DCFCF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268288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9AA6562D-7A60-48CC-BB5B-8D1BC20BEC4B}"/>
              </a:ext>
            </a:extLst>
          </p:cNvPr>
          <p:cNvSpPr txBox="1"/>
          <p:nvPr/>
        </p:nvSpPr>
        <p:spPr>
          <a:xfrm>
            <a:off x="1898650" y="2551113"/>
            <a:ext cx="184150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B936811-E7A3-4399-A744-E48B14144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3" y="7102475"/>
            <a:ext cx="3667125" cy="3730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1496" tIns="50748" rIns="101496" bIns="50748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Cusi et al, Ann Intern Med 2016</a:t>
            </a:r>
          </a:p>
        </p:txBody>
      </p:sp>
      <p:pic>
        <p:nvPicPr>
          <p:cNvPr id="60422" name="Immagine 2">
            <a:extLst>
              <a:ext uri="{FF2B5EF4-FFF2-40B4-BE49-F238E27FC236}">
                <a16:creationId xmlns:a16="http://schemas.microsoft.com/office/drawing/2014/main" id="{762EB044-2D6F-421F-8F4E-F150C452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75" y="1547813"/>
            <a:ext cx="7777163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423" name="Gruppo 10">
            <a:extLst>
              <a:ext uri="{FF2B5EF4-FFF2-40B4-BE49-F238E27FC236}">
                <a16:creationId xmlns:a16="http://schemas.microsoft.com/office/drawing/2014/main" id="{F8D25F10-3949-48E6-933A-396ED1293A22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0424" name="Immagine 11">
              <a:extLst>
                <a:ext uri="{FF2B5EF4-FFF2-40B4-BE49-F238E27FC236}">
                  <a16:creationId xmlns:a16="http://schemas.microsoft.com/office/drawing/2014/main" id="{8DE58BA9-EF29-41F3-8CA3-825FBAD9E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425" name="Immagine 12">
              <a:extLst>
                <a:ext uri="{FF2B5EF4-FFF2-40B4-BE49-F238E27FC236}">
                  <a16:creationId xmlns:a16="http://schemas.microsoft.com/office/drawing/2014/main" id="{4841F961-C4D0-49B9-9E54-1C66DD2CC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329402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olo 4">
            <a:extLst>
              <a:ext uri="{FF2B5EF4-FFF2-40B4-BE49-F238E27FC236}">
                <a16:creationId xmlns:a16="http://schemas.microsoft.com/office/drawing/2014/main" id="{618607B7-245A-425A-86D6-8AE2B77358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4975" y="-180975"/>
            <a:ext cx="9072563" cy="1260475"/>
          </a:xfrm>
        </p:spPr>
        <p:txBody>
          <a:bodyPr/>
          <a:lstStyle/>
          <a:p>
            <a:r>
              <a:rPr lang="it-IT" altLang="it-IT" sz="54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Pioglitazone</a:t>
            </a:r>
            <a:r>
              <a:rPr lang="it-IT" altLang="it-IT" sz="54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NASH</a:t>
            </a:r>
          </a:p>
        </p:txBody>
      </p:sp>
      <p:pic>
        <p:nvPicPr>
          <p:cNvPr id="61443" name="Picture 2" descr="C:\Users\c\Documents\Logos vari\nuovo logo Unipa.PNG">
            <a:extLst>
              <a:ext uri="{FF2B5EF4-FFF2-40B4-BE49-F238E27FC236}">
                <a16:creationId xmlns:a16="http://schemas.microsoft.com/office/drawing/2014/main" id="{5CA05FA1-11F5-418F-BFF6-7BEEF0D3D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268288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1A2F4061-3A70-44E2-8F03-F9D4E30B37D2}"/>
              </a:ext>
            </a:extLst>
          </p:cNvPr>
          <p:cNvSpPr txBox="1"/>
          <p:nvPr/>
        </p:nvSpPr>
        <p:spPr>
          <a:xfrm>
            <a:off x="1898650" y="2551113"/>
            <a:ext cx="184150" cy="4318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205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1176D1D-659A-40C2-862F-B24B4BD35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2063" y="7102475"/>
            <a:ext cx="3667125" cy="37306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1496" tIns="50748" rIns="101496" bIns="50748" anchor="b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64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Cusi et al, Ann Intern Med 2016</a:t>
            </a:r>
          </a:p>
        </p:txBody>
      </p:sp>
      <p:pic>
        <p:nvPicPr>
          <p:cNvPr id="61446" name="Immagine 3">
            <a:extLst>
              <a:ext uri="{FF2B5EF4-FFF2-40B4-BE49-F238E27FC236}">
                <a16:creationId xmlns:a16="http://schemas.microsoft.com/office/drawing/2014/main" id="{1A112A8A-0858-4DB1-97C4-1339A6BC3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900113"/>
            <a:ext cx="645795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Rettangolo con angoli arrotondati 6">
            <a:extLst>
              <a:ext uri="{FF2B5EF4-FFF2-40B4-BE49-F238E27FC236}">
                <a16:creationId xmlns:a16="http://schemas.microsoft.com/office/drawing/2014/main" id="{D6FFB847-91A8-4BFF-82DE-012B02234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650" y="1547813"/>
            <a:ext cx="6310313" cy="5762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48" name="Rettangolo con angoli arrotondati 7">
            <a:extLst>
              <a:ext uri="{FF2B5EF4-FFF2-40B4-BE49-F238E27FC236}">
                <a16:creationId xmlns:a16="http://schemas.microsoft.com/office/drawing/2014/main" id="{16351F8F-F842-453A-B79B-BB3A4CD8A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1663" y="2124075"/>
            <a:ext cx="6310312" cy="57626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49" name="Rettangolo con angoli arrotondati 8">
            <a:extLst>
              <a:ext uri="{FF2B5EF4-FFF2-40B4-BE49-F238E27FC236}">
                <a16:creationId xmlns:a16="http://schemas.microsoft.com/office/drawing/2014/main" id="{F49DB6A9-F68D-4791-98B4-401CEFDAF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7213" y="4932363"/>
            <a:ext cx="6430962" cy="5762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1450" name="Rettangolo con angoli arrotondati 10">
            <a:extLst>
              <a:ext uri="{FF2B5EF4-FFF2-40B4-BE49-F238E27FC236}">
                <a16:creationId xmlns:a16="http://schemas.microsoft.com/office/drawing/2014/main" id="{654B6FC6-C06C-420F-B50E-163B04AA79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438" y="6516688"/>
            <a:ext cx="6430962" cy="57626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1451" name="Gruppo 10">
            <a:extLst>
              <a:ext uri="{FF2B5EF4-FFF2-40B4-BE49-F238E27FC236}">
                <a16:creationId xmlns:a16="http://schemas.microsoft.com/office/drawing/2014/main" id="{638F96CA-BB48-4FF8-B295-191BE997E681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1452" name="Immagine 11">
              <a:extLst>
                <a:ext uri="{FF2B5EF4-FFF2-40B4-BE49-F238E27FC236}">
                  <a16:creationId xmlns:a16="http://schemas.microsoft.com/office/drawing/2014/main" id="{3F7471F7-9C7A-4FC5-80AC-ACFCB536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53" name="Immagine 12">
              <a:extLst>
                <a:ext uri="{FF2B5EF4-FFF2-40B4-BE49-F238E27FC236}">
                  <a16:creationId xmlns:a16="http://schemas.microsoft.com/office/drawing/2014/main" id="{BF24A17F-7124-48C0-B6C7-86DE10DE4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893104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16FEE8-298E-41B2-94DA-B7AD667E4787}"/>
              </a:ext>
            </a:extLst>
          </p:cNvPr>
          <p:cNvSpPr txBox="1"/>
          <p:nvPr/>
        </p:nvSpPr>
        <p:spPr>
          <a:xfrm>
            <a:off x="431800" y="3164184"/>
            <a:ext cx="9254510" cy="2957861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 adult patients with NAFLD, what is the efficacy of pharmacological treatment on histologically-assessed liver damage and liver-related outcomes in comparison with no pharmacological intervention?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•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Cambria" panose="02040503050406030204" pitchFamily="18" charset="0"/>
                <a:cs typeface="Arial" panose="020B0604020202020204" pitchFamily="34" charset="0"/>
              </a:rPr>
              <a:t>In patients with NASH pioglitazone may be used to improve NASH and fibrosis, although the drug is off-label and the risk/benefit balance related to pioglitazone side-effects should be discussed with each patient (B, 2)</a:t>
            </a: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CECA05C-ED14-4A45-8AA6-CDBE1EB25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" y="347260"/>
            <a:ext cx="10004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AISF-SID-SIO NAFLD </a:t>
            </a:r>
            <a:r>
              <a:rPr kumimoji="0" 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Guidelines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2021</a:t>
            </a:r>
          </a:p>
        </p:txBody>
      </p:sp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2B174D2F-7BD3-4625-A366-2B205C9E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9">
            <a:extLst>
              <a:ext uri="{FF2B5EF4-FFF2-40B4-BE49-F238E27FC236}">
                <a16:creationId xmlns:a16="http://schemas.microsoft.com/office/drawing/2014/main" id="{01D5D7F3-9360-4F92-B479-A6DE566BB230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76200"/>
            <a:ext cx="484188" cy="319088"/>
            <a:chOff x="5589270" y="1479122"/>
            <a:chExt cx="3486150" cy="2043052"/>
          </a:xfrm>
        </p:grpSpPr>
        <p:pic>
          <p:nvPicPr>
            <p:cNvPr id="8" name="Immagine 14">
              <a:extLst>
                <a:ext uri="{FF2B5EF4-FFF2-40B4-BE49-F238E27FC236}">
                  <a16:creationId xmlns:a16="http://schemas.microsoft.com/office/drawing/2014/main" id="{693ECF5E-AE7E-4838-A610-B48C5464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15">
              <a:extLst>
                <a:ext uri="{FF2B5EF4-FFF2-40B4-BE49-F238E27FC236}">
                  <a16:creationId xmlns:a16="http://schemas.microsoft.com/office/drawing/2014/main" id="{1ECD4FBB-BE83-42EB-BB09-7FE2598D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8104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16FEE8-298E-41B2-94DA-B7AD667E4787}"/>
              </a:ext>
            </a:extLst>
          </p:cNvPr>
          <p:cNvSpPr txBox="1"/>
          <p:nvPr/>
        </p:nvSpPr>
        <p:spPr>
          <a:xfrm>
            <a:off x="431800" y="2339075"/>
            <a:ext cx="9254510" cy="4943020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 adult patients with NAFLD and type 2 diabetes mellitus, what is the efficacy of glucose-lowering treatment on histologically-assessed liver damage and liver-related outcomes?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Cambria" panose="02040503050406030204" pitchFamily="18" charset="0"/>
                <a:cs typeface="Arial" panose="020B0604020202020204" pitchFamily="34" charset="0"/>
              </a:rPr>
              <a:t>•	In T2DM patients with NAFLD/NASH, pioglitazone is specifically recommended to treat liver disease (B, 2)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Cambria" panose="02040503050406030204" pitchFamily="18" charset="0"/>
                <a:cs typeface="Arial" panose="020B0604020202020204" pitchFamily="34" charset="0"/>
              </a:rPr>
              <a:t>•	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Bitstream Vera Serif"/>
                <a:ea typeface="Cambria" panose="02040503050406030204" pitchFamily="18" charset="0"/>
                <a:cs typeface="Arial" panose="020B0604020202020204" pitchFamily="34" charset="0"/>
              </a:rPr>
              <a:t>In T2DM patients with NAFLD/NASH, metformin use is safe for the liver, but it is not specifically recommended to treat liver disease (B, 2)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Bitstream Vera Serif"/>
                <a:ea typeface="Cambria" panose="02040503050406030204" pitchFamily="18" charset="0"/>
                <a:cs typeface="Arial" panose="020B0604020202020204" pitchFamily="34" charset="0"/>
              </a:rPr>
              <a:t>•	In T2DM patients with NAFLD/NASH, DPP-4 inhibitors are safe for the liver, but their use is not specifically recommended to treat liver disease (C, 2)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Bitstream Vera Serif"/>
                <a:ea typeface="Cambria" panose="02040503050406030204" pitchFamily="18" charset="0"/>
                <a:cs typeface="Arial" panose="020B0604020202020204" pitchFamily="34" charset="0"/>
              </a:rPr>
              <a:t>•	In T2DM patients with NAFLD/NASH, GLP-1 receptor agonists are safe for the liver, but, despite preliminary evidence that may decrease liver damage, their use is not specifically approved to treat liver disease (B, 2)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Bitstream Vera Serif"/>
                <a:ea typeface="Cambria" panose="02040503050406030204" pitchFamily="18" charset="0"/>
                <a:cs typeface="Arial" panose="020B0604020202020204" pitchFamily="34" charset="0"/>
              </a:rPr>
              <a:t>•	In T2DM patients with NAFLD/NASH, SGLT-2 inhibitors are safe for the liver, but their use is not specifically recommended to treat liver disease (C, 2)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tstream Vera Serif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CECA05C-ED14-4A45-8AA6-CDBE1EB25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" y="347260"/>
            <a:ext cx="10004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AISF-SID-SIO NAFLD </a:t>
            </a:r>
            <a:r>
              <a:rPr kumimoji="0" 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Guidelines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2021</a:t>
            </a:r>
          </a:p>
        </p:txBody>
      </p:sp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2B174D2F-7BD3-4625-A366-2B205C9E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9">
            <a:extLst>
              <a:ext uri="{FF2B5EF4-FFF2-40B4-BE49-F238E27FC236}">
                <a16:creationId xmlns:a16="http://schemas.microsoft.com/office/drawing/2014/main" id="{01D5D7F3-9360-4F92-B479-A6DE566BB230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76200"/>
            <a:ext cx="484188" cy="319088"/>
            <a:chOff x="5589270" y="1479122"/>
            <a:chExt cx="3486150" cy="2043052"/>
          </a:xfrm>
        </p:grpSpPr>
        <p:pic>
          <p:nvPicPr>
            <p:cNvPr id="8" name="Immagine 14">
              <a:extLst>
                <a:ext uri="{FF2B5EF4-FFF2-40B4-BE49-F238E27FC236}">
                  <a16:creationId xmlns:a16="http://schemas.microsoft.com/office/drawing/2014/main" id="{693ECF5E-AE7E-4838-A610-B48C5464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15">
              <a:extLst>
                <a:ext uri="{FF2B5EF4-FFF2-40B4-BE49-F238E27FC236}">
                  <a16:creationId xmlns:a16="http://schemas.microsoft.com/office/drawing/2014/main" id="{1ECD4FBB-BE83-42EB-BB09-7FE2598D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0028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0825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Pharmacological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  <a:br>
              <a:rPr lang="it-IT" altLang="it-IT" sz="5400" b="1" dirty="0">
                <a:solidFill>
                  <a:srgbClr val="002060"/>
                </a:solidFill>
              </a:rPr>
            </a:br>
            <a:r>
              <a:rPr lang="it-IT" altLang="it-IT" b="1" dirty="0">
                <a:solidFill>
                  <a:srgbClr val="002060"/>
                </a:solidFill>
              </a:rPr>
              <a:t>The Future</a:t>
            </a:r>
            <a:endParaRPr lang="it-IT" altLang="it-IT" sz="5400" b="1" dirty="0">
              <a:solidFill>
                <a:srgbClr val="002060"/>
              </a:solidFill>
            </a:endParaRPr>
          </a:p>
        </p:txBody>
      </p:sp>
      <p:sp>
        <p:nvSpPr>
          <p:cNvPr id="49156" name="Stella a 24 punte 1">
            <a:extLst>
              <a:ext uri="{FF2B5EF4-FFF2-40B4-BE49-F238E27FC236}">
                <a16:creationId xmlns:a16="http://schemas.microsoft.com/office/drawing/2014/main" id="{1A0474C5-0C92-4347-BFC2-615B99D2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628031"/>
            <a:ext cx="4752975" cy="4248150"/>
          </a:xfrm>
          <a:prstGeom prst="star24">
            <a:avLst>
              <a:gd name="adj" fmla="val 375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Hepatic</a:t>
            </a: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Disease</a:t>
            </a:r>
            <a:endParaRPr kumimoji="0" lang="it-IT" altLang="it-IT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Stella a 24 punte 2">
            <a:extLst>
              <a:ext uri="{FF2B5EF4-FFF2-40B4-BE49-F238E27FC236}">
                <a16:creationId xmlns:a16="http://schemas.microsoft.com/office/drawing/2014/main" id="{7E8AA31F-E9DB-4709-80F8-82A2D42A3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688" y="2556593"/>
            <a:ext cx="4752975" cy="4248150"/>
          </a:xfrm>
          <a:prstGeom prst="star24">
            <a:avLst>
              <a:gd name="adj" fmla="val 375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Extra-hepatic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Disease</a:t>
            </a:r>
          </a:p>
        </p:txBody>
      </p:sp>
      <p:grpSp>
        <p:nvGrpSpPr>
          <p:cNvPr id="49158" name="Gruppo 10">
            <a:extLst>
              <a:ext uri="{FF2B5EF4-FFF2-40B4-BE49-F238E27FC236}">
                <a16:creationId xmlns:a16="http://schemas.microsoft.com/office/drawing/2014/main" id="{5F103B1D-8836-4919-8C7E-EB497CF04E99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49159" name="Immagine 11">
              <a:extLst>
                <a:ext uri="{FF2B5EF4-FFF2-40B4-BE49-F238E27FC236}">
                  <a16:creationId xmlns:a16="http://schemas.microsoft.com/office/drawing/2014/main" id="{DAD5306E-20F8-4680-B339-383B66E6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Immagine 12">
              <a:extLst>
                <a:ext uri="{FF2B5EF4-FFF2-40B4-BE49-F238E27FC236}">
                  <a16:creationId xmlns:a16="http://schemas.microsoft.com/office/drawing/2014/main" id="{A1A5800B-D567-45E6-9D17-5A545E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630906E-BE5D-489C-9FAA-00D4F7140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656" y="904051"/>
            <a:ext cx="1871126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186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\Documents\Logos vari\nuovo logo Unipa.PNG">
            <a:extLst>
              <a:ext uri="{FF2B5EF4-FFF2-40B4-BE49-F238E27FC236}">
                <a16:creationId xmlns:a16="http://schemas.microsoft.com/office/drawing/2014/main" id="{CC8A6BAF-D66F-4CCB-B898-06A2EC92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16C5CF83-E014-45DB-99E1-8780FE70AF94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Drug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Therapy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and NASH: </a:t>
            </a:r>
            <a:b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</a:b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What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Targets?</a:t>
            </a:r>
          </a:p>
        </p:txBody>
      </p:sp>
      <p:sp>
        <p:nvSpPr>
          <p:cNvPr id="57349" name="Text Box 63">
            <a:extLst>
              <a:ext uri="{FF2B5EF4-FFF2-40B4-BE49-F238E27FC236}">
                <a16:creationId xmlns:a16="http://schemas.microsoft.com/office/drawing/2014/main" id="{9C468383-B306-4EEA-AA7F-DAAE8DA2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171" y="7164213"/>
            <a:ext cx="3480329" cy="3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Vuppalanchi</a:t>
            </a:r>
            <a:r>
              <a:rPr kumimoji="0" lang="en-US" alt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Gastroenterology 2021</a:t>
            </a:r>
            <a:endParaRPr kumimoji="0" lang="it-IT" altLang="it-IT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350" name="Gruppo 10">
            <a:extLst>
              <a:ext uri="{FF2B5EF4-FFF2-40B4-BE49-F238E27FC236}">
                <a16:creationId xmlns:a16="http://schemas.microsoft.com/office/drawing/2014/main" id="{64EA993D-FD8B-4CB2-9C0C-D96684461647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57351" name="Immagine 11">
              <a:extLst>
                <a:ext uri="{FF2B5EF4-FFF2-40B4-BE49-F238E27FC236}">
                  <a16:creationId xmlns:a16="http://schemas.microsoft.com/office/drawing/2014/main" id="{997CB70A-3130-4C8A-BC6C-A31AE551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Immagine 12">
              <a:extLst>
                <a:ext uri="{FF2B5EF4-FFF2-40B4-BE49-F238E27FC236}">
                  <a16:creationId xmlns:a16="http://schemas.microsoft.com/office/drawing/2014/main" id="{D40C3B71-C24C-4008-BBAB-576FA654F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9C9A90F-9BF7-D24A-83C5-06D8545B8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88" y="1691605"/>
            <a:ext cx="6710708" cy="53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774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0825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Pharmacological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  <a:br>
              <a:rPr lang="it-IT" altLang="it-IT" sz="5400" b="1" dirty="0">
                <a:solidFill>
                  <a:srgbClr val="002060"/>
                </a:solidFill>
              </a:rPr>
            </a:br>
            <a:r>
              <a:rPr lang="it-IT" altLang="it-IT" b="1" dirty="0">
                <a:solidFill>
                  <a:srgbClr val="002060"/>
                </a:solidFill>
              </a:rPr>
              <a:t>The Future</a:t>
            </a:r>
            <a:endParaRPr lang="it-IT" altLang="it-IT" sz="5400" b="1" dirty="0">
              <a:solidFill>
                <a:srgbClr val="002060"/>
              </a:solidFill>
            </a:endParaRPr>
          </a:p>
        </p:txBody>
      </p:sp>
      <p:sp>
        <p:nvSpPr>
          <p:cNvPr id="49156" name="Stella a 24 punte 1">
            <a:extLst>
              <a:ext uri="{FF2B5EF4-FFF2-40B4-BE49-F238E27FC236}">
                <a16:creationId xmlns:a16="http://schemas.microsoft.com/office/drawing/2014/main" id="{1A0474C5-0C92-4347-BFC2-615B99D2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13" y="2339677"/>
            <a:ext cx="4752975" cy="4248150"/>
          </a:xfrm>
          <a:prstGeom prst="star24">
            <a:avLst>
              <a:gd name="adj" fmla="val 375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Some </a:t>
            </a:r>
            <a:r>
              <a:rPr kumimoji="0" lang="it-IT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Concerns</a:t>
            </a:r>
            <a:endParaRPr kumimoji="0" lang="it-IT" altLang="it-I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Stella a 24 punte 2">
            <a:extLst>
              <a:ext uri="{FF2B5EF4-FFF2-40B4-BE49-F238E27FC236}">
                <a16:creationId xmlns:a16="http://schemas.microsoft.com/office/drawing/2014/main" id="{7E8AA31F-E9DB-4709-80F8-82A2D42A3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6937" y="2339677"/>
            <a:ext cx="4752975" cy="4248150"/>
          </a:xfrm>
          <a:prstGeom prst="star24">
            <a:avLst>
              <a:gd name="adj" fmla="val 375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Who to </a:t>
            </a:r>
            <a:r>
              <a:rPr kumimoji="0" lang="it-IT" alt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Treat</a:t>
            </a: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??</a:t>
            </a:r>
          </a:p>
        </p:txBody>
      </p:sp>
      <p:grpSp>
        <p:nvGrpSpPr>
          <p:cNvPr id="49158" name="Gruppo 10">
            <a:extLst>
              <a:ext uri="{FF2B5EF4-FFF2-40B4-BE49-F238E27FC236}">
                <a16:creationId xmlns:a16="http://schemas.microsoft.com/office/drawing/2014/main" id="{5F103B1D-8836-4919-8C7E-EB497CF04E99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49159" name="Immagine 11">
              <a:extLst>
                <a:ext uri="{FF2B5EF4-FFF2-40B4-BE49-F238E27FC236}">
                  <a16:creationId xmlns:a16="http://schemas.microsoft.com/office/drawing/2014/main" id="{DAD5306E-20F8-4680-B339-383B66E6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Immagine 12">
              <a:extLst>
                <a:ext uri="{FF2B5EF4-FFF2-40B4-BE49-F238E27FC236}">
                  <a16:creationId xmlns:a16="http://schemas.microsoft.com/office/drawing/2014/main" id="{A1A5800B-D567-45E6-9D17-5A545E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9704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122237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6EB8779-A14A-3B46-9607-7E9DFEA25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541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694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0846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7999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88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Who to </a:t>
            </a:r>
            <a:r>
              <a:rPr kumimoji="0" lang="it-IT" altLang="it-IT" sz="88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Treat</a:t>
            </a:r>
            <a:endParaRPr kumimoji="0" lang="it-IT" altLang="it-IT" sz="88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Bitstream Vera Serif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758401B-1DF7-A3DB-D4A9-B51BBCB82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9207" y="7006699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992" b="1" kern="120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000" b="1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endParaRPr lang="it-IT" sz="1100" dirty="0">
              <a:solidFill>
                <a:srgbClr val="00206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AEA2BC-6E9E-2A9C-57E4-2AC8F4F9A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1" y="2771725"/>
            <a:ext cx="9993069" cy="388843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2A872B4-DFF9-280A-9D93-B7A2678C6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0622" y="899517"/>
            <a:ext cx="10609526" cy="21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541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694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0846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7999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itstream Vera Serif"/>
              </a:rPr>
              <a:t>FDA </a:t>
            </a:r>
            <a:r>
              <a:rPr kumimoji="0" lang="it-IT" altLang="it-IT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itstream Vera Serif"/>
              </a:rPr>
              <a:t>Recommendations</a:t>
            </a:r>
            <a:endParaRPr kumimoji="0" lang="it-IT" altLang="it-IT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itstream Vera Serif"/>
            </a:endParaRPr>
          </a:p>
          <a:p>
            <a:pPr marL="0" marR="0" lvl="0" indent="0" algn="ctr" defTabSz="455613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lang="it-IT" altLang="it-IT" sz="4800" kern="0" dirty="0" err="1">
                <a:solidFill>
                  <a:srgbClr val="0000FF"/>
                </a:solidFill>
                <a:latin typeface="Bitstream Vera Serif"/>
              </a:rPr>
              <a:t>Noncirrhotic</a:t>
            </a:r>
            <a:r>
              <a:rPr lang="it-IT" altLang="it-IT" sz="4800" kern="0" dirty="0">
                <a:solidFill>
                  <a:srgbClr val="0000FF"/>
                </a:solidFill>
                <a:latin typeface="Bitstream Vera Serif"/>
              </a:rPr>
              <a:t> NASH</a:t>
            </a:r>
            <a:endParaRPr kumimoji="0" lang="it-IT" altLang="it-IT" sz="4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itstream Vera Serif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F9101852-FF14-55CA-8713-43211B706FB6}"/>
              </a:ext>
            </a:extLst>
          </p:cNvPr>
          <p:cNvCxnSpPr/>
          <p:nvPr/>
        </p:nvCxnSpPr>
        <p:spPr>
          <a:xfrm>
            <a:off x="4176216" y="3635821"/>
            <a:ext cx="5544616" cy="0"/>
          </a:xfrm>
          <a:prstGeom prst="line">
            <a:avLst/>
          </a:prstGeom>
          <a:ln w="508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EE57E459-657F-A4AC-E778-C2B3769DA1B1}"/>
              </a:ext>
            </a:extLst>
          </p:cNvPr>
          <p:cNvCxnSpPr>
            <a:cxnSpLocks/>
          </p:cNvCxnSpPr>
          <p:nvPr/>
        </p:nvCxnSpPr>
        <p:spPr>
          <a:xfrm>
            <a:off x="71760" y="3995861"/>
            <a:ext cx="9968720" cy="0"/>
          </a:xfrm>
          <a:prstGeom prst="line">
            <a:avLst/>
          </a:prstGeom>
          <a:ln w="508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5C78725D-FA07-EF73-6442-19A749B0609D}"/>
              </a:ext>
            </a:extLst>
          </p:cNvPr>
          <p:cNvCxnSpPr>
            <a:cxnSpLocks/>
          </p:cNvCxnSpPr>
          <p:nvPr/>
        </p:nvCxnSpPr>
        <p:spPr>
          <a:xfrm>
            <a:off x="71760" y="4283893"/>
            <a:ext cx="5256584" cy="0"/>
          </a:xfrm>
          <a:prstGeom prst="line">
            <a:avLst/>
          </a:prstGeom>
          <a:ln w="508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C3BFB60-872B-6B4D-CE83-E405950B74C1}"/>
              </a:ext>
            </a:extLst>
          </p:cNvPr>
          <p:cNvCxnSpPr>
            <a:cxnSpLocks/>
          </p:cNvCxnSpPr>
          <p:nvPr/>
        </p:nvCxnSpPr>
        <p:spPr>
          <a:xfrm>
            <a:off x="71760" y="5147989"/>
            <a:ext cx="9505056" cy="0"/>
          </a:xfrm>
          <a:prstGeom prst="line">
            <a:avLst/>
          </a:prstGeom>
          <a:ln w="508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5AD939EE-50A3-90D8-FA90-EE2EBCC58C10}"/>
              </a:ext>
            </a:extLst>
          </p:cNvPr>
          <p:cNvCxnSpPr>
            <a:cxnSpLocks/>
          </p:cNvCxnSpPr>
          <p:nvPr/>
        </p:nvCxnSpPr>
        <p:spPr>
          <a:xfrm>
            <a:off x="71760" y="5436021"/>
            <a:ext cx="4968552" cy="0"/>
          </a:xfrm>
          <a:prstGeom prst="line">
            <a:avLst/>
          </a:prstGeom>
          <a:ln w="508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24108EAC-BF7F-4A6D-770D-936B5779983D}"/>
              </a:ext>
            </a:extLst>
          </p:cNvPr>
          <p:cNvCxnSpPr>
            <a:cxnSpLocks/>
          </p:cNvCxnSpPr>
          <p:nvPr/>
        </p:nvCxnSpPr>
        <p:spPr>
          <a:xfrm>
            <a:off x="2448024" y="6300117"/>
            <a:ext cx="7416824" cy="0"/>
          </a:xfrm>
          <a:prstGeom prst="line">
            <a:avLst/>
          </a:prstGeom>
          <a:ln w="508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>
            <a:extLst>
              <a:ext uri="{FF2B5EF4-FFF2-40B4-BE49-F238E27FC236}">
                <a16:creationId xmlns:a16="http://schemas.microsoft.com/office/drawing/2014/main" id="{279FDC07-DC2B-279B-F2CE-93F4900D3078}"/>
              </a:ext>
            </a:extLst>
          </p:cNvPr>
          <p:cNvCxnSpPr>
            <a:cxnSpLocks/>
          </p:cNvCxnSpPr>
          <p:nvPr/>
        </p:nvCxnSpPr>
        <p:spPr>
          <a:xfrm>
            <a:off x="143768" y="6660157"/>
            <a:ext cx="8928992" cy="0"/>
          </a:xfrm>
          <a:prstGeom prst="line">
            <a:avLst/>
          </a:prstGeom>
          <a:ln w="50800">
            <a:solidFill>
              <a:srgbClr val="9900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5C3B75FB-A5A9-0FF4-1ED7-A11A64468341}"/>
              </a:ext>
            </a:extLst>
          </p:cNvPr>
          <p:cNvSpPr/>
          <p:nvPr/>
        </p:nvSpPr>
        <p:spPr bwMode="auto">
          <a:xfrm>
            <a:off x="71760" y="6012085"/>
            <a:ext cx="9968720" cy="792088"/>
          </a:xfrm>
          <a:prstGeom prst="round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86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Immagine 4">
            <a:extLst>
              <a:ext uri="{FF2B5EF4-FFF2-40B4-BE49-F238E27FC236}">
                <a16:creationId xmlns:a16="http://schemas.microsoft.com/office/drawing/2014/main" id="{986DAF7A-AE88-0AF5-ED27-DDBE6B77A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1727200"/>
            <a:ext cx="8280400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96CF27A-7F00-9BE8-4EB8-6244CB53E9E1}"/>
              </a:ext>
            </a:extLst>
          </p:cNvPr>
          <p:cNvSpPr/>
          <p:nvPr/>
        </p:nvSpPr>
        <p:spPr>
          <a:xfrm>
            <a:off x="5522913" y="1998663"/>
            <a:ext cx="3149600" cy="4587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3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Validation cohort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01F3E5F-0EC2-7AC6-5C8C-F72C24A518E2}"/>
              </a:ext>
            </a:extLst>
          </p:cNvPr>
          <p:cNvSpPr/>
          <p:nvPr/>
        </p:nvSpPr>
        <p:spPr>
          <a:xfrm>
            <a:off x="1819275" y="2051050"/>
            <a:ext cx="2217738" cy="39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32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32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Histological cohort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36A7EC2-9331-8356-AF6F-36271D514FD9}"/>
              </a:ext>
            </a:extLst>
          </p:cNvPr>
          <p:cNvSpPr/>
          <p:nvPr/>
        </p:nvSpPr>
        <p:spPr>
          <a:xfrm>
            <a:off x="1819275" y="1704975"/>
            <a:ext cx="2217738" cy="39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32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F0-F1 fibrosis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93DA884-25D3-68BC-6CCB-0CEC2CC42C48}"/>
              </a:ext>
            </a:extLst>
          </p:cNvPr>
          <p:cNvSpPr/>
          <p:nvPr/>
        </p:nvSpPr>
        <p:spPr>
          <a:xfrm>
            <a:off x="5470525" y="1692275"/>
            <a:ext cx="3149600" cy="3952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323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risk of developing advanced fibrosis by LSM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9E03A56-8823-7BB1-B7D5-7F7C9A438760}"/>
              </a:ext>
            </a:extLst>
          </p:cNvPr>
          <p:cNvSpPr/>
          <p:nvPr/>
        </p:nvSpPr>
        <p:spPr>
          <a:xfrm>
            <a:off x="2752725" y="5956300"/>
            <a:ext cx="4292600" cy="814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654" dirty="0"/>
          </a:p>
        </p:txBody>
      </p:sp>
      <p:graphicFrame>
        <p:nvGraphicFramePr>
          <p:cNvPr id="14" name="Tabella 14">
            <a:extLst>
              <a:ext uri="{FF2B5EF4-FFF2-40B4-BE49-F238E27FC236}">
                <a16:creationId xmlns:a16="http://schemas.microsoft.com/office/drawing/2014/main" id="{19BF1C68-9996-2B54-E4A7-36504DF451CE}"/>
              </a:ext>
            </a:extLst>
          </p:cNvPr>
          <p:cNvGraphicFramePr>
            <a:graphicFrameLocks noGrp="1"/>
          </p:cNvGraphicFramePr>
          <p:nvPr/>
        </p:nvGraphicFramePr>
        <p:xfrm>
          <a:off x="1250950" y="5791200"/>
          <a:ext cx="3167063" cy="831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7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7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5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9099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7283">
                <a:tc>
                  <a:txBody>
                    <a:bodyPr/>
                    <a:lstStyle/>
                    <a:p>
                      <a:pPr algn="ctr"/>
                      <a:endParaRPr lang="it-IT" sz="13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120</a:t>
                      </a:r>
                    </a:p>
                  </a:txBody>
                  <a:tcPr marL="75635" marR="75635" marT="37811" marB="378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83">
                <a:tc>
                  <a:txBody>
                    <a:bodyPr/>
                    <a:lstStyle/>
                    <a:p>
                      <a:pPr algn="l"/>
                      <a:r>
                        <a:rPr lang="it-IT" sz="1300" b="0" i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 (%)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0.1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0.2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0.2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0.4</a:t>
                      </a:r>
                    </a:p>
                  </a:txBody>
                  <a:tcPr marL="75635" marR="75635" marT="37811" marB="378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83">
                <a:tc>
                  <a:txBody>
                    <a:bodyPr/>
                    <a:lstStyle/>
                    <a:p>
                      <a:pPr algn="l"/>
                      <a:r>
                        <a:rPr lang="it-IT" sz="1300" b="0" i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EHE (%)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0.4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1.9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75635" marR="75635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6.6</a:t>
                      </a:r>
                    </a:p>
                  </a:txBody>
                  <a:tcPr marL="75635" marR="75635" marT="37811" marB="378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8A2DCBBA-7A92-3E7A-6856-7053E0866F5C}"/>
              </a:ext>
            </a:extLst>
          </p:cNvPr>
          <p:cNvGraphicFramePr>
            <a:graphicFrameLocks noGrp="1"/>
          </p:cNvGraphicFramePr>
          <p:nvPr/>
        </p:nvGraphicFramePr>
        <p:xfrm>
          <a:off x="5524500" y="5791200"/>
          <a:ext cx="3151188" cy="8318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99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5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97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4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3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7283">
                <a:tc>
                  <a:txBody>
                    <a:bodyPr/>
                    <a:lstStyle/>
                    <a:p>
                      <a:pPr algn="ctr"/>
                      <a:endParaRPr lang="it-IT" sz="13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36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60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b="1" i="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120</a:t>
                      </a:r>
                    </a:p>
                  </a:txBody>
                  <a:tcPr marL="75619" marR="75619" marT="37811" marB="3781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283">
                <a:tc>
                  <a:txBody>
                    <a:bodyPr/>
                    <a:lstStyle/>
                    <a:p>
                      <a:pPr algn="l"/>
                      <a:r>
                        <a:rPr lang="it-IT" sz="1300" b="0" i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HE (%)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0.2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0.9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1.3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3.1</a:t>
                      </a:r>
                    </a:p>
                  </a:txBody>
                  <a:tcPr marL="75619" marR="75619" marT="37811" marB="3781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283">
                <a:tc>
                  <a:txBody>
                    <a:bodyPr/>
                    <a:lstStyle/>
                    <a:p>
                      <a:pPr algn="l"/>
                      <a:r>
                        <a:rPr lang="it-IT" sz="1300" b="0" i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EHE (%)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0.8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2.4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4.2</a:t>
                      </a:r>
                    </a:p>
                  </a:txBody>
                  <a:tcPr marL="75619" marR="75619" marT="37811" marB="378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300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7.6</a:t>
                      </a:r>
                    </a:p>
                  </a:txBody>
                  <a:tcPr marL="75619" marR="75619" marT="37811" marB="3781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3463" name="Immagine 12">
            <a:extLst>
              <a:ext uri="{FF2B5EF4-FFF2-40B4-BE49-F238E27FC236}">
                <a16:creationId xmlns:a16="http://schemas.microsoft.com/office/drawing/2014/main" id="{7E9AABE6-44E9-F464-3229-694E4AC2E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5" y="6831013"/>
            <a:ext cx="3427413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63">
            <a:extLst>
              <a:ext uri="{FF2B5EF4-FFF2-40B4-BE49-F238E27FC236}">
                <a16:creationId xmlns:a16="http://schemas.microsoft.com/office/drawing/2014/main" id="{329995E2-0DC8-65F5-17B7-CAFB46E09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5653" y="7291388"/>
            <a:ext cx="2043847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et al, APT 2022</a:t>
            </a:r>
            <a:endParaRPr lang="it-IT" altLang="it-IT" sz="1323" dirty="0">
              <a:solidFill>
                <a:srgbClr val="2D2DB9">
                  <a:lumMod val="50000"/>
                </a:srgbClr>
              </a:solidFill>
            </a:endParaRPr>
          </a:p>
        </p:txBody>
      </p:sp>
      <p:sp>
        <p:nvSpPr>
          <p:cNvPr id="103466" name="Rettangolo con angoli arrotondati 1">
            <a:extLst>
              <a:ext uri="{FF2B5EF4-FFF2-40B4-BE49-F238E27FC236}">
                <a16:creationId xmlns:a16="http://schemas.microsoft.com/office/drawing/2014/main" id="{41D07EA9-908F-0382-9774-9822A563BC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71550"/>
            <a:ext cx="9898062" cy="6492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2,135 patients with biopsy-proven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it-IT" altLang="it-IT" sz="1600">
                <a:solidFill>
                  <a:srgbClr val="C00000"/>
                </a:solidFill>
                <a:latin typeface="Times New Roman" panose="02020603050405020304" pitchFamily="18" charset="0"/>
                <a:sym typeface="Wingdings" pitchFamily="2" charset="2"/>
              </a:rPr>
              <a:t>F0-F1=1136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; F2=362; F3-F4=637 </a:t>
            </a:r>
            <a:endParaRPr lang="it-IT" altLang="it-IT" sz="1600">
              <a:latin typeface="Times New Roman" panose="02020603050405020304" pitchFamily="18" charset="0"/>
            </a:endParaRPr>
          </a:p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2,790 patients with clinical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it-IT" altLang="it-IT" sz="1600">
                <a:latin typeface="Times New Roman" panose="02020603050405020304" pitchFamily="18" charset="0"/>
              </a:rPr>
              <a:t> </a:t>
            </a:r>
            <a:r>
              <a:rPr lang="en-US" altLang="it-IT" sz="1600">
                <a:solidFill>
                  <a:srgbClr val="C00000"/>
                </a:solidFill>
                <a:latin typeface="Times New Roman" panose="02020603050405020304" pitchFamily="18" charset="0"/>
              </a:rPr>
              <a:t>Low=1365</a:t>
            </a:r>
            <a:r>
              <a:rPr lang="en-US" altLang="it-IT" sz="1600">
                <a:latin typeface="Times New Roman" panose="02020603050405020304" pitchFamily="18" charset="0"/>
              </a:rPr>
              <a:t>; Intermediate=286; High risk of F3-F4 by LSM=1,139</a:t>
            </a:r>
            <a:endParaRPr lang="it-IT" altLang="it-IT" sz="1600">
              <a:latin typeface="Times New Roman" panose="02020603050405020304" pitchFamily="18" charset="0"/>
            </a:endParaRPr>
          </a:p>
        </p:txBody>
      </p:sp>
      <p:sp>
        <p:nvSpPr>
          <p:cNvPr id="103467" name="Rettangolo con angoli arrotondati 2">
            <a:extLst>
              <a:ext uri="{FF2B5EF4-FFF2-40B4-BE49-F238E27FC236}">
                <a16:creationId xmlns:a16="http://schemas.microsoft.com/office/drawing/2014/main" id="{9588787C-8DA2-5D93-92AD-C5DEF0C4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0588" y="5778500"/>
            <a:ext cx="221773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3468" name="Rettangolo con angoli arrotondati 18">
            <a:extLst>
              <a:ext uri="{FF2B5EF4-FFF2-40B4-BE49-F238E27FC236}">
                <a16:creationId xmlns:a16="http://schemas.microsoft.com/office/drawing/2014/main" id="{D4F6CF6B-0C11-555E-896F-F5D25CA72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5778500"/>
            <a:ext cx="2219325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3469" name="Rettangolo con angoli arrotondati 19">
            <a:extLst>
              <a:ext uri="{FF2B5EF4-FFF2-40B4-BE49-F238E27FC236}">
                <a16:creationId xmlns:a16="http://schemas.microsoft.com/office/drawing/2014/main" id="{BC2F8C60-0B73-BF0D-2522-5040EE1308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2538" y="6022975"/>
            <a:ext cx="692150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3470" name="Rettangolo con angoli arrotondati 20">
            <a:extLst>
              <a:ext uri="{FF2B5EF4-FFF2-40B4-BE49-F238E27FC236}">
                <a16:creationId xmlns:a16="http://schemas.microsoft.com/office/drawing/2014/main" id="{261E6E82-5CDC-7BA2-57AC-9403E46E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6011863"/>
            <a:ext cx="690562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pic>
        <p:nvPicPr>
          <p:cNvPr id="103471" name="Picture 2" descr="C:\Users\c\Documents\Logos vari\nuovo logo Unipa.PNG">
            <a:extLst>
              <a:ext uri="{FF2B5EF4-FFF2-40B4-BE49-F238E27FC236}">
                <a16:creationId xmlns:a16="http://schemas.microsoft.com/office/drawing/2014/main" id="{8D3E1BAD-39DD-22BF-7A8E-038DACBA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30CA264A-64CE-D72E-2AF4-A202D2147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6863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000" dirty="0">
                <a:solidFill>
                  <a:srgbClr val="990033"/>
                </a:solidFill>
              </a:rPr>
              <a:t>NAFLD Natural History: The </a:t>
            </a:r>
            <a:r>
              <a:rPr lang="it-IT" altLang="it-IT" sz="4000" dirty="0" err="1">
                <a:solidFill>
                  <a:srgbClr val="990033"/>
                </a:solidFill>
              </a:rPr>
              <a:t>role</a:t>
            </a:r>
            <a:r>
              <a:rPr lang="it-IT" altLang="it-IT" sz="4000" dirty="0">
                <a:solidFill>
                  <a:srgbClr val="990033"/>
                </a:solidFill>
              </a:rPr>
              <a:t> of </a:t>
            </a:r>
            <a:r>
              <a:rPr lang="it-IT" altLang="it-IT" sz="4000" dirty="0" err="1">
                <a:solidFill>
                  <a:srgbClr val="990033"/>
                </a:solidFill>
              </a:rPr>
              <a:t>Fibrosis</a:t>
            </a:r>
            <a:endParaRPr lang="it-IT" altLang="it-IT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Tm="80257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0665CF8B-3910-D149-955C-832B0E42D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4288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6000">
                <a:solidFill>
                  <a:srgbClr val="990033"/>
                </a:solidFill>
              </a:rPr>
              <a:t>NAFLD Natural History</a:t>
            </a:r>
            <a:endParaRPr lang="it-IT" altLang="it-IT" sz="3968" dirty="0">
              <a:solidFill>
                <a:srgbClr val="990033"/>
              </a:solidFill>
            </a:endParaRPr>
          </a:p>
        </p:txBody>
      </p:sp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072BA07B-E8D2-B841-8945-E6D6FD1F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22238"/>
            <a:ext cx="3968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9">
            <a:extLst>
              <a:ext uri="{FF2B5EF4-FFF2-40B4-BE49-F238E27FC236}">
                <a16:creationId xmlns:a16="http://schemas.microsoft.com/office/drawing/2014/main" id="{5A20E1C0-99F7-B848-9E53-265B748F8B1B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220663"/>
            <a:ext cx="484188" cy="319087"/>
            <a:chOff x="5589270" y="1479122"/>
            <a:chExt cx="3486150" cy="2043052"/>
          </a:xfrm>
        </p:grpSpPr>
        <p:pic>
          <p:nvPicPr>
            <p:cNvPr id="8" name="Immagine 14">
              <a:extLst>
                <a:ext uri="{FF2B5EF4-FFF2-40B4-BE49-F238E27FC236}">
                  <a16:creationId xmlns:a16="http://schemas.microsoft.com/office/drawing/2014/main" id="{3B72E961-30C8-B748-8703-F86E70009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15">
              <a:extLst>
                <a:ext uri="{FF2B5EF4-FFF2-40B4-BE49-F238E27FC236}">
                  <a16:creationId xmlns:a16="http://schemas.microsoft.com/office/drawing/2014/main" id="{4F069EC6-81EC-5148-9DA9-3A985641B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Segnaposto piè di pagina 3">
            <a:extLst>
              <a:ext uri="{FF2B5EF4-FFF2-40B4-BE49-F238E27FC236}">
                <a16:creationId xmlns:a16="http://schemas.microsoft.com/office/drawing/2014/main" id="{05D86503-ECD2-A342-9A2B-BC88BEC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84528" y="7072762"/>
            <a:ext cx="3240360" cy="273844"/>
          </a:xfrm>
        </p:spPr>
        <p:txBody>
          <a:bodyPr/>
          <a:lstStyle/>
          <a:p>
            <a:r>
              <a:rPr lang="it-IT" sz="1100" dirty="0" err="1">
                <a:solidFill>
                  <a:srgbClr val="002060"/>
                </a:solidFill>
              </a:rPr>
              <a:t>Petta</a:t>
            </a:r>
            <a:r>
              <a:rPr lang="it-IT" sz="1100" dirty="0">
                <a:solidFill>
                  <a:srgbClr val="002060"/>
                </a:solidFill>
              </a:rPr>
              <a:t> </a:t>
            </a:r>
            <a:r>
              <a:rPr lang="it-IT" sz="1100" dirty="0" err="1">
                <a:solidFill>
                  <a:srgbClr val="002060"/>
                </a:solidFill>
              </a:rPr>
              <a:t>S</a:t>
            </a:r>
            <a:r>
              <a:rPr lang="it-IT" sz="1100" dirty="0">
                <a:solidFill>
                  <a:srgbClr val="002060"/>
                </a:solidFill>
              </a:rPr>
              <a:t> and </a:t>
            </a:r>
            <a:r>
              <a:rPr lang="it-IT" sz="1100" dirty="0" err="1">
                <a:solidFill>
                  <a:srgbClr val="002060"/>
                </a:solidFill>
              </a:rPr>
              <a:t>Bugianesi</a:t>
            </a:r>
            <a:r>
              <a:rPr lang="it-IT" sz="1100" dirty="0">
                <a:solidFill>
                  <a:srgbClr val="002060"/>
                </a:solidFill>
              </a:rPr>
              <a:t> E, JHEP 2022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3E68A8A-A68C-A84D-829C-2616882BB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729" y="1691605"/>
            <a:ext cx="8662055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ttangolo con angoli arrotondati 1">
            <a:extLst>
              <a:ext uri="{FF2B5EF4-FFF2-40B4-BE49-F238E27FC236}">
                <a16:creationId xmlns:a16="http://schemas.microsoft.com/office/drawing/2014/main" id="{D10E4498-13E2-73DD-36C6-07F5AE5F4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71550"/>
            <a:ext cx="9898062" cy="6492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2,135 patients with biopsy-proven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 F0-F1=1136; </a:t>
            </a:r>
            <a:r>
              <a:rPr lang="it-IT" altLang="it-IT" sz="1600">
                <a:solidFill>
                  <a:srgbClr val="C00000"/>
                </a:solidFill>
                <a:latin typeface="Times New Roman" panose="02020603050405020304" pitchFamily="18" charset="0"/>
                <a:sym typeface="Wingdings" pitchFamily="2" charset="2"/>
              </a:rPr>
              <a:t>F2=362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; F3-F4=637 </a:t>
            </a:r>
            <a:endParaRPr lang="it-IT" altLang="it-IT" sz="1600">
              <a:latin typeface="Times New Roman" panose="02020603050405020304" pitchFamily="18" charset="0"/>
            </a:endParaRPr>
          </a:p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2,790 patients with clinical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it-IT" altLang="it-IT" sz="1600">
                <a:latin typeface="Times New Roman" panose="02020603050405020304" pitchFamily="18" charset="0"/>
              </a:rPr>
              <a:t> </a:t>
            </a:r>
            <a:r>
              <a:rPr lang="en-US" altLang="it-IT" sz="1600">
                <a:latin typeface="Times New Roman" panose="02020603050405020304" pitchFamily="18" charset="0"/>
              </a:rPr>
              <a:t>Low=1365; </a:t>
            </a:r>
            <a:r>
              <a:rPr lang="en-US" altLang="it-IT" sz="1600">
                <a:solidFill>
                  <a:srgbClr val="C00000"/>
                </a:solidFill>
                <a:latin typeface="Times New Roman" panose="02020603050405020304" pitchFamily="18" charset="0"/>
              </a:rPr>
              <a:t>Intermediate=286</a:t>
            </a:r>
            <a:r>
              <a:rPr lang="en-US" altLang="it-IT" sz="1600">
                <a:latin typeface="Times New Roman" panose="02020603050405020304" pitchFamily="18" charset="0"/>
              </a:rPr>
              <a:t>; High risk of F3-F4 by LSM=1,139</a:t>
            </a:r>
            <a:endParaRPr lang="it-IT" altLang="it-IT" sz="1600">
              <a:latin typeface="Times New Roman" panose="02020603050405020304" pitchFamily="18" charset="0"/>
            </a:endParaRPr>
          </a:p>
        </p:txBody>
      </p:sp>
      <p:pic>
        <p:nvPicPr>
          <p:cNvPr id="104451" name="Immagine 3">
            <a:extLst>
              <a:ext uri="{FF2B5EF4-FFF2-40B4-BE49-F238E27FC236}">
                <a16:creationId xmlns:a16="http://schemas.microsoft.com/office/drawing/2014/main" id="{6D3E8CA1-4D4A-888C-1BD8-E4E6B3A9C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1698625"/>
            <a:ext cx="8247063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63">
            <a:extLst>
              <a:ext uri="{FF2B5EF4-FFF2-40B4-BE49-F238E27FC236}">
                <a16:creationId xmlns:a16="http://schemas.microsoft.com/office/drawing/2014/main" id="{5E1C41F3-4395-BD3B-B56F-6C23DD9C2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5653" y="7291388"/>
            <a:ext cx="2043847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et al, APT 2022</a:t>
            </a:r>
            <a:endParaRPr lang="it-IT" altLang="it-IT" sz="1323" dirty="0">
              <a:solidFill>
                <a:srgbClr val="2D2DB9">
                  <a:lumMod val="50000"/>
                </a:srgbClr>
              </a:solidFill>
            </a:endParaRPr>
          </a:p>
        </p:txBody>
      </p:sp>
      <p:sp>
        <p:nvSpPr>
          <p:cNvPr id="104453" name="Rettangolo con angoli arrotondati 23">
            <a:extLst>
              <a:ext uri="{FF2B5EF4-FFF2-40B4-BE49-F238E27FC236}">
                <a16:creationId xmlns:a16="http://schemas.microsoft.com/office/drawing/2014/main" id="{67384AAB-532B-233E-DAF3-637A88475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0" y="5778500"/>
            <a:ext cx="2290763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4454" name="Rettangolo con angoli arrotondati 24">
            <a:extLst>
              <a:ext uri="{FF2B5EF4-FFF2-40B4-BE49-F238E27FC236}">
                <a16:creationId xmlns:a16="http://schemas.microsoft.com/office/drawing/2014/main" id="{B1DBAEA1-5030-A8E6-ADD1-D9DC1B8F8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5778500"/>
            <a:ext cx="2435225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4455" name="Rettangolo con angoli arrotondati 25">
            <a:extLst>
              <a:ext uri="{FF2B5EF4-FFF2-40B4-BE49-F238E27FC236}">
                <a16:creationId xmlns:a16="http://schemas.microsoft.com/office/drawing/2014/main" id="{43CCC993-FC59-4847-6874-36DA9342A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975" y="6022975"/>
            <a:ext cx="692150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4456" name="Rettangolo con angoli arrotondati 26">
            <a:extLst>
              <a:ext uri="{FF2B5EF4-FFF2-40B4-BE49-F238E27FC236}">
                <a16:creationId xmlns:a16="http://schemas.microsoft.com/office/drawing/2014/main" id="{BE550D78-0326-FC03-EFF2-E8E4F036D0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0" y="6024563"/>
            <a:ext cx="690563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pic>
        <p:nvPicPr>
          <p:cNvPr id="104457" name="Picture 2" descr="C:\Users\c\Documents\Logos vari\nuovo logo Unipa.PNG">
            <a:extLst>
              <a:ext uri="{FF2B5EF4-FFF2-40B4-BE49-F238E27FC236}">
                <a16:creationId xmlns:a16="http://schemas.microsoft.com/office/drawing/2014/main" id="{8738235C-2583-55AC-B474-41AF7958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001AF4D6-5BD7-8DD5-E6A6-45DF247931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6863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000" dirty="0">
                <a:solidFill>
                  <a:srgbClr val="990033"/>
                </a:solidFill>
              </a:rPr>
              <a:t>NAFLD Natural History: The </a:t>
            </a:r>
            <a:r>
              <a:rPr lang="it-IT" altLang="it-IT" sz="4000" dirty="0" err="1">
                <a:solidFill>
                  <a:srgbClr val="990033"/>
                </a:solidFill>
              </a:rPr>
              <a:t>role</a:t>
            </a:r>
            <a:r>
              <a:rPr lang="it-IT" altLang="it-IT" sz="4000" dirty="0">
                <a:solidFill>
                  <a:srgbClr val="990033"/>
                </a:solidFill>
              </a:rPr>
              <a:t> of </a:t>
            </a:r>
            <a:r>
              <a:rPr lang="it-IT" altLang="it-IT" sz="4000" dirty="0" err="1">
                <a:solidFill>
                  <a:srgbClr val="990033"/>
                </a:solidFill>
              </a:rPr>
              <a:t>Fibrosis</a:t>
            </a:r>
            <a:endParaRPr lang="it-IT" altLang="it-IT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Tm="40736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ttangolo con angoli arrotondati 1">
            <a:extLst>
              <a:ext uri="{FF2B5EF4-FFF2-40B4-BE49-F238E27FC236}">
                <a16:creationId xmlns:a16="http://schemas.microsoft.com/office/drawing/2014/main" id="{47588048-A97B-3373-958A-96D7FDA1E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971550"/>
            <a:ext cx="9898062" cy="649288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2,135 patients with biopsy-proven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 F0-F1=1136; F2=362; </a:t>
            </a:r>
            <a:r>
              <a:rPr lang="it-IT" altLang="it-IT" sz="1600">
                <a:solidFill>
                  <a:srgbClr val="C00000"/>
                </a:solidFill>
                <a:latin typeface="Times New Roman" panose="02020603050405020304" pitchFamily="18" charset="0"/>
                <a:sym typeface="Wingdings" pitchFamily="2" charset="2"/>
              </a:rPr>
              <a:t>F3-F4=637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 </a:t>
            </a:r>
            <a:endParaRPr lang="it-IT" altLang="it-IT" sz="1600">
              <a:latin typeface="Times New Roman" panose="02020603050405020304" pitchFamily="18" charset="0"/>
            </a:endParaRPr>
          </a:p>
          <a:p>
            <a:pPr algn="ctr"/>
            <a:r>
              <a:rPr lang="it-IT" altLang="it-IT" sz="1600">
                <a:latin typeface="Times New Roman" panose="02020603050405020304" pitchFamily="18" charset="0"/>
              </a:rPr>
              <a:t>2,790 patients with clinical NAFLD </a:t>
            </a:r>
            <a:r>
              <a:rPr lang="it-IT" altLang="it-IT" sz="1600">
                <a:latin typeface="Times New Roman" panose="02020603050405020304" pitchFamily="18" charset="0"/>
                <a:sym typeface="Wingdings" pitchFamily="2" charset="2"/>
              </a:rPr>
              <a:t></a:t>
            </a:r>
            <a:r>
              <a:rPr lang="it-IT" altLang="it-IT" sz="1600">
                <a:latin typeface="Times New Roman" panose="02020603050405020304" pitchFamily="18" charset="0"/>
              </a:rPr>
              <a:t> </a:t>
            </a:r>
            <a:r>
              <a:rPr lang="en-US" altLang="it-IT" sz="1600">
                <a:latin typeface="Times New Roman" panose="02020603050405020304" pitchFamily="18" charset="0"/>
              </a:rPr>
              <a:t>Low=1365; Intermediate=286; </a:t>
            </a:r>
            <a:r>
              <a:rPr lang="en-US" altLang="it-IT" sz="1600">
                <a:solidFill>
                  <a:srgbClr val="C00000"/>
                </a:solidFill>
                <a:latin typeface="Times New Roman" panose="02020603050405020304" pitchFamily="18" charset="0"/>
              </a:rPr>
              <a:t>High risk of F3-F4 by LSM=1,139</a:t>
            </a:r>
            <a:endParaRPr lang="it-IT" altLang="it-IT" sz="160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CA7F85C2-38C7-D7B6-437F-765D28F4F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5653" y="7291388"/>
            <a:ext cx="2043847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et al, APT 2022</a:t>
            </a:r>
            <a:endParaRPr lang="it-IT" altLang="it-IT" sz="1323" dirty="0">
              <a:solidFill>
                <a:srgbClr val="2D2DB9">
                  <a:lumMod val="50000"/>
                </a:srgbClr>
              </a:solidFill>
            </a:endParaRPr>
          </a:p>
        </p:txBody>
      </p:sp>
      <p:pic>
        <p:nvPicPr>
          <p:cNvPr id="105476" name="Immagine 2">
            <a:extLst>
              <a:ext uri="{FF2B5EF4-FFF2-40B4-BE49-F238E27FC236}">
                <a16:creationId xmlns:a16="http://schemas.microsoft.com/office/drawing/2014/main" id="{46FE68D8-6FB1-C9B9-BCFB-6EC9A9650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662113"/>
            <a:ext cx="8345488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7" name="Rettangolo con angoli arrotondati 10">
            <a:extLst>
              <a:ext uri="{FF2B5EF4-FFF2-40B4-BE49-F238E27FC236}">
                <a16:creationId xmlns:a16="http://schemas.microsoft.com/office/drawing/2014/main" id="{CA2C5CDE-229B-5951-2010-903C94ADD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3463" y="5778500"/>
            <a:ext cx="237648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5478" name="Rettangolo con angoli arrotondati 11">
            <a:extLst>
              <a:ext uri="{FF2B5EF4-FFF2-40B4-BE49-F238E27FC236}">
                <a16:creationId xmlns:a16="http://schemas.microsoft.com/office/drawing/2014/main" id="{3CDE099B-FADE-5B88-7D6B-B35326D6F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1438" y="5778500"/>
            <a:ext cx="2435225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5479" name="Rettangolo con angoli arrotondati 12">
            <a:extLst>
              <a:ext uri="{FF2B5EF4-FFF2-40B4-BE49-F238E27FC236}">
                <a16:creationId xmlns:a16="http://schemas.microsoft.com/office/drawing/2014/main" id="{4B24E39F-755B-417D-0372-D2EABF6B3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3975" y="6097588"/>
            <a:ext cx="692150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sp>
        <p:nvSpPr>
          <p:cNvPr id="105480" name="Rettangolo con angoli arrotondati 13">
            <a:extLst>
              <a:ext uri="{FF2B5EF4-FFF2-40B4-BE49-F238E27FC236}">
                <a16:creationId xmlns:a16="http://schemas.microsoft.com/office/drawing/2014/main" id="{0EE596ED-B8E8-F18E-CF53-D1D0BC1D8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0688" y="6097588"/>
            <a:ext cx="692150" cy="635000"/>
          </a:xfrm>
          <a:prstGeom prst="roundRect">
            <a:avLst>
              <a:gd name="adj" fmla="val 16667"/>
            </a:avLst>
          </a:prstGeom>
          <a:solidFill>
            <a:schemeClr val="bg1">
              <a:alpha val="0"/>
            </a:schemeClr>
          </a:solidFill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it-IT" altLang="it-IT" sz="2400" b="0">
              <a:latin typeface="Times New Roman" panose="02020603050405020304" pitchFamily="18" charset="0"/>
            </a:endParaRPr>
          </a:p>
        </p:txBody>
      </p:sp>
      <p:pic>
        <p:nvPicPr>
          <p:cNvPr id="105481" name="Picture 2" descr="C:\Users\c\Documents\Logos vari\nuovo logo Unipa.PNG">
            <a:extLst>
              <a:ext uri="{FF2B5EF4-FFF2-40B4-BE49-F238E27FC236}">
                <a16:creationId xmlns:a16="http://schemas.microsoft.com/office/drawing/2014/main" id="{F5626CBB-95F9-787D-64A3-E5A431FE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8F16BC1B-ECB0-DFB8-744E-C97E33516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6863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000" dirty="0">
                <a:solidFill>
                  <a:srgbClr val="990033"/>
                </a:solidFill>
              </a:rPr>
              <a:t>NAFLD Natural History: The </a:t>
            </a:r>
            <a:r>
              <a:rPr lang="it-IT" altLang="it-IT" sz="4000" dirty="0" err="1">
                <a:solidFill>
                  <a:srgbClr val="990033"/>
                </a:solidFill>
              </a:rPr>
              <a:t>role</a:t>
            </a:r>
            <a:r>
              <a:rPr lang="it-IT" altLang="it-IT" sz="4000" dirty="0">
                <a:solidFill>
                  <a:srgbClr val="990033"/>
                </a:solidFill>
              </a:rPr>
              <a:t> of </a:t>
            </a:r>
            <a:r>
              <a:rPr lang="it-IT" altLang="it-IT" sz="4000" dirty="0" err="1">
                <a:solidFill>
                  <a:srgbClr val="990033"/>
                </a:solidFill>
              </a:rPr>
              <a:t>Fibrosis</a:t>
            </a:r>
            <a:endParaRPr lang="it-IT" altLang="it-IT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 advTm="5035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89A896A-AA3B-6E72-B810-358098748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468635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000" dirty="0">
                <a:solidFill>
                  <a:srgbClr val="990033"/>
                </a:solidFill>
              </a:rPr>
              <a:t>NAFLD Natural History: The </a:t>
            </a:r>
            <a:r>
              <a:rPr lang="it-IT" altLang="it-IT" sz="4000" dirty="0" err="1">
                <a:solidFill>
                  <a:srgbClr val="990033"/>
                </a:solidFill>
              </a:rPr>
              <a:t>role</a:t>
            </a:r>
            <a:r>
              <a:rPr lang="it-IT" altLang="it-IT" sz="4000" dirty="0">
                <a:solidFill>
                  <a:srgbClr val="990033"/>
                </a:solidFill>
              </a:rPr>
              <a:t> of </a:t>
            </a:r>
            <a:r>
              <a:rPr lang="it-IT" altLang="it-IT" sz="4000" dirty="0" err="1">
                <a:solidFill>
                  <a:srgbClr val="990033"/>
                </a:solidFill>
              </a:rPr>
              <a:t>Fibrosis</a:t>
            </a:r>
            <a:endParaRPr lang="it-IT" altLang="it-IT" sz="4000" dirty="0">
              <a:solidFill>
                <a:srgbClr val="C00000"/>
              </a:solidFill>
            </a:endParaRPr>
          </a:p>
        </p:txBody>
      </p:sp>
      <p:sp>
        <p:nvSpPr>
          <p:cNvPr id="105474" name="Rettangolo con angoli arrotondati 1">
            <a:extLst>
              <a:ext uri="{FF2B5EF4-FFF2-40B4-BE49-F238E27FC236}">
                <a16:creationId xmlns:a16="http://schemas.microsoft.com/office/drawing/2014/main" id="{47588048-A97B-3373-958A-96D7FDA1E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5936" y="827509"/>
            <a:ext cx="6225332" cy="45343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 dirty="0">
                <a:latin typeface="Times New Roman" panose="02020603050405020304" pitchFamily="18" charset="0"/>
              </a:rPr>
              <a:t>1,773 NAFLD </a:t>
            </a:r>
            <a:r>
              <a:rPr lang="it-IT" altLang="it-IT" sz="1600" dirty="0" err="1">
                <a:latin typeface="Times New Roman" panose="02020603050405020304" pitchFamily="18" charset="0"/>
              </a:rPr>
              <a:t>patients</a:t>
            </a:r>
            <a:r>
              <a:rPr lang="it-IT" altLang="it-IT" sz="1600" dirty="0">
                <a:latin typeface="Times New Roman" panose="02020603050405020304" pitchFamily="18" charset="0"/>
              </a:rPr>
              <a:t> by </a:t>
            </a:r>
            <a:r>
              <a:rPr lang="it-IT" altLang="it-IT" sz="1600" dirty="0" err="1">
                <a:latin typeface="Times New Roman" panose="02020603050405020304" pitchFamily="18" charset="0"/>
              </a:rPr>
              <a:t>histology</a:t>
            </a:r>
            <a:r>
              <a:rPr lang="it-IT" altLang="it-IT" sz="1600" dirty="0">
                <a:latin typeface="Times New Roman" panose="02020603050405020304" pitchFamily="18" charset="0"/>
              </a:rPr>
              <a:t> with a 4 </a:t>
            </a:r>
            <a:r>
              <a:rPr lang="it-IT" altLang="it-IT" sz="1600" dirty="0" err="1">
                <a:latin typeface="Times New Roman" panose="02020603050405020304" pitchFamily="18" charset="0"/>
              </a:rPr>
              <a:t>year</a:t>
            </a:r>
            <a:r>
              <a:rPr lang="it-IT" altLang="it-IT" sz="1600" dirty="0">
                <a:latin typeface="Times New Roman" panose="02020603050405020304" pitchFamily="18" charset="0"/>
              </a:rPr>
              <a:t> </a:t>
            </a:r>
            <a:r>
              <a:rPr lang="it-IT" altLang="it-IT" sz="1600" dirty="0" err="1">
                <a:latin typeface="Times New Roman" panose="02020603050405020304" pitchFamily="18" charset="0"/>
              </a:rPr>
              <a:t>median</a:t>
            </a:r>
            <a:r>
              <a:rPr lang="it-IT" altLang="it-IT" sz="1600" dirty="0">
                <a:latin typeface="Times New Roman" panose="02020603050405020304" pitchFamily="18" charset="0"/>
              </a:rPr>
              <a:t> follow-up</a:t>
            </a:r>
            <a:endParaRPr lang="it-IT" altLang="it-IT" sz="1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CA7F85C2-38C7-D7B6-437F-765D28F4F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4027" y="7291388"/>
            <a:ext cx="2125473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Sanyal et al, NEJM 2021</a:t>
            </a:r>
            <a:endParaRPr lang="it-IT" altLang="it-IT" sz="1323" dirty="0">
              <a:solidFill>
                <a:srgbClr val="2D2DB9">
                  <a:lumMod val="50000"/>
                </a:srgbClr>
              </a:solidFill>
            </a:endParaRPr>
          </a:p>
        </p:txBody>
      </p:sp>
      <p:pic>
        <p:nvPicPr>
          <p:cNvPr id="105481" name="Picture 2" descr="C:\Users\c\Documents\Logos vari\nuovo logo Unipa.PNG">
            <a:extLst>
              <a:ext uri="{FF2B5EF4-FFF2-40B4-BE49-F238E27FC236}">
                <a16:creationId xmlns:a16="http://schemas.microsoft.com/office/drawing/2014/main" id="{F5626CBB-95F9-787D-64A3-E5A431FE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E33C5E39-8CA8-209C-3075-F85AB5E69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0" y="1403573"/>
            <a:ext cx="4832612" cy="513583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E68772C-7726-9CAA-E0C9-FAFE5F817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237" y="1403573"/>
            <a:ext cx="4887635" cy="513583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EF8971A-B237-B4A0-7505-2AE6542B66BB}"/>
              </a:ext>
            </a:extLst>
          </p:cNvPr>
          <p:cNvSpPr txBox="1"/>
          <p:nvPr/>
        </p:nvSpPr>
        <p:spPr>
          <a:xfrm>
            <a:off x="71760" y="6621248"/>
            <a:ext cx="9897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  <a:latin typeface="Times" pitchFamily="2" charset="0"/>
              </a:rPr>
              <a:t>The </a:t>
            </a:r>
            <a:r>
              <a:rPr lang="it-IT" sz="1600" dirty="0" err="1">
                <a:effectLst/>
                <a:latin typeface="Times" pitchFamily="2" charset="0"/>
              </a:rPr>
              <a:t>incidence</a:t>
            </a:r>
            <a:r>
              <a:rPr lang="it-IT" sz="1600" dirty="0">
                <a:effectLst/>
                <a:latin typeface="Times" pitchFamily="2" charset="0"/>
              </a:rPr>
              <a:t> of </a:t>
            </a:r>
            <a:r>
              <a:rPr lang="it-IT" sz="1600" dirty="0" err="1">
                <a:effectLst/>
                <a:latin typeface="Times" pitchFamily="2" charset="0"/>
              </a:rPr>
              <a:t>liver-related</a:t>
            </a:r>
            <a:r>
              <a:rPr lang="it-IT" sz="1600" dirty="0">
                <a:effectLst/>
                <a:latin typeface="Times" pitchFamily="2" charset="0"/>
              </a:rPr>
              <a:t> </a:t>
            </a:r>
            <a:r>
              <a:rPr lang="it-IT" sz="1600" dirty="0" err="1">
                <a:effectLst/>
                <a:latin typeface="Times" pitchFamily="2" charset="0"/>
              </a:rPr>
              <a:t>complications</a:t>
            </a:r>
            <a:r>
              <a:rPr lang="it-IT" sz="1600" dirty="0">
                <a:effectLst/>
                <a:latin typeface="Times" pitchFamily="2" charset="0"/>
              </a:rPr>
              <a:t> per 100</a:t>
            </a:r>
            <a:r>
              <a:rPr lang="it-IT" sz="1600" dirty="0">
                <a:latin typeface="Times" pitchFamily="2" charset="0"/>
              </a:rPr>
              <a:t> </a:t>
            </a:r>
            <a:r>
              <a:rPr lang="it-IT" sz="1600" dirty="0" err="1">
                <a:effectLst/>
                <a:latin typeface="Times" pitchFamily="2" charset="0"/>
              </a:rPr>
              <a:t>person-years</a:t>
            </a:r>
            <a:r>
              <a:rPr lang="it-IT" sz="1600" dirty="0">
                <a:effectLst/>
                <a:latin typeface="Times" pitchFamily="2" charset="0"/>
              </a:rPr>
              <a:t> </a:t>
            </a:r>
            <a:r>
              <a:rPr lang="it-IT" sz="1600" dirty="0" err="1">
                <a:effectLst/>
                <a:latin typeface="Times" pitchFamily="2" charset="0"/>
              </a:rPr>
              <a:t>increased</a:t>
            </a:r>
            <a:r>
              <a:rPr lang="it-IT" sz="1600" dirty="0">
                <a:effectLst/>
                <a:latin typeface="Times" pitchFamily="2" charset="0"/>
              </a:rPr>
              <a:t> with </a:t>
            </a:r>
            <a:r>
              <a:rPr lang="it-IT" sz="1600" dirty="0" err="1">
                <a:effectLst/>
                <a:latin typeface="Times" pitchFamily="2" charset="0"/>
              </a:rPr>
              <a:t>fibrosis</a:t>
            </a:r>
            <a:r>
              <a:rPr lang="it-IT" sz="1600" dirty="0">
                <a:effectLst/>
                <a:latin typeface="Times" pitchFamily="2" charset="0"/>
              </a:rPr>
              <a:t> stage (F0 to F2 vs. F3 vs. F4) </a:t>
            </a:r>
            <a:r>
              <a:rPr lang="it-IT" sz="1600" dirty="0" err="1">
                <a:effectLst/>
                <a:latin typeface="Times" pitchFamily="2" charset="0"/>
              </a:rPr>
              <a:t>as</a:t>
            </a:r>
            <a:r>
              <a:rPr lang="it-IT" sz="1600" dirty="0">
                <a:effectLst/>
                <a:latin typeface="Times" pitchFamily="2" charset="0"/>
              </a:rPr>
              <a:t> follows: </a:t>
            </a:r>
            <a:r>
              <a:rPr lang="it-IT" sz="1600" dirty="0" err="1">
                <a:effectLst/>
                <a:latin typeface="Times" pitchFamily="2" charset="0"/>
              </a:rPr>
              <a:t>variceal</a:t>
            </a:r>
            <a:r>
              <a:rPr lang="it-IT" sz="1600" dirty="0">
                <a:latin typeface="Times" pitchFamily="2" charset="0"/>
              </a:rPr>
              <a:t> </a:t>
            </a:r>
            <a:r>
              <a:rPr lang="it-IT" sz="1600" dirty="0" err="1">
                <a:effectLst/>
                <a:latin typeface="Times" pitchFamily="2" charset="0"/>
              </a:rPr>
              <a:t>hemorrhage</a:t>
            </a:r>
            <a:r>
              <a:rPr lang="it-IT" sz="1600" dirty="0">
                <a:effectLst/>
                <a:latin typeface="Times" pitchFamily="2" charset="0"/>
              </a:rPr>
              <a:t> (0.00 vs. 0.06 vs. 0.70), </a:t>
            </a:r>
            <a:r>
              <a:rPr lang="it-IT" sz="1600" dirty="0" err="1">
                <a:effectLst/>
                <a:latin typeface="Times" pitchFamily="2" charset="0"/>
              </a:rPr>
              <a:t>ascites</a:t>
            </a:r>
            <a:r>
              <a:rPr lang="it-IT" sz="1600" dirty="0">
                <a:effectLst/>
                <a:latin typeface="Times" pitchFamily="2" charset="0"/>
              </a:rPr>
              <a:t> (0.04 vs. 0.52 vs. 1.20), </a:t>
            </a:r>
            <a:r>
              <a:rPr lang="it-IT" sz="1600" dirty="0" err="1">
                <a:effectLst/>
                <a:latin typeface="Times" pitchFamily="2" charset="0"/>
              </a:rPr>
              <a:t>encephalopathy</a:t>
            </a:r>
            <a:r>
              <a:rPr lang="it-IT" sz="1600" dirty="0">
                <a:latin typeface="Times" pitchFamily="2" charset="0"/>
              </a:rPr>
              <a:t> </a:t>
            </a:r>
            <a:r>
              <a:rPr lang="it-IT" sz="1600" dirty="0">
                <a:effectLst/>
                <a:latin typeface="Times" pitchFamily="2" charset="0"/>
              </a:rPr>
              <a:t>(0.02 vs. 0.75 vs. 2.39), and </a:t>
            </a:r>
            <a:r>
              <a:rPr lang="it-IT" sz="1600" dirty="0" err="1">
                <a:effectLst/>
                <a:latin typeface="Times" pitchFamily="2" charset="0"/>
              </a:rPr>
              <a:t>hepatocellular</a:t>
            </a:r>
            <a:r>
              <a:rPr lang="it-IT" sz="1600" dirty="0">
                <a:effectLst/>
                <a:latin typeface="Times" pitchFamily="2" charset="0"/>
              </a:rPr>
              <a:t> </a:t>
            </a:r>
            <a:r>
              <a:rPr lang="it-IT" sz="1600" dirty="0" err="1">
                <a:effectLst/>
                <a:latin typeface="Times" pitchFamily="2" charset="0"/>
              </a:rPr>
              <a:t>cancer</a:t>
            </a:r>
            <a:r>
              <a:rPr lang="it-IT" sz="1600" dirty="0">
                <a:effectLst/>
                <a:latin typeface="Times" pitchFamily="2" charset="0"/>
              </a:rPr>
              <a:t> (0.04 vs. 0.34 vs. 0.14).</a:t>
            </a:r>
          </a:p>
        </p:txBody>
      </p:sp>
    </p:spTree>
    <p:extLst>
      <p:ext uri="{BB962C8B-B14F-4D97-AF65-F5344CB8AC3E}">
        <p14:creationId xmlns:p14="http://schemas.microsoft.com/office/powerpoint/2010/main" val="3441941523"/>
      </p:ext>
    </p:extLst>
  </p:cSld>
  <p:clrMapOvr>
    <a:masterClrMapping/>
  </p:clrMapOvr>
  <p:transition spd="slow" advTm="50354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89A896A-AA3B-6E72-B810-358098748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46844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000" dirty="0">
                <a:solidFill>
                  <a:srgbClr val="990033"/>
                </a:solidFill>
              </a:rPr>
              <a:t>NAFLD Natural History: The </a:t>
            </a:r>
            <a:r>
              <a:rPr lang="it-IT" altLang="it-IT" sz="4000" dirty="0" err="1">
                <a:solidFill>
                  <a:srgbClr val="990033"/>
                </a:solidFill>
              </a:rPr>
              <a:t>role</a:t>
            </a:r>
            <a:r>
              <a:rPr lang="it-IT" altLang="it-IT" sz="4000" dirty="0">
                <a:solidFill>
                  <a:srgbClr val="990033"/>
                </a:solidFill>
              </a:rPr>
              <a:t> of NASH</a:t>
            </a:r>
            <a:endParaRPr lang="it-IT" altLang="it-IT" sz="4000" dirty="0">
              <a:solidFill>
                <a:srgbClr val="C00000"/>
              </a:solidFill>
            </a:endParaRPr>
          </a:p>
        </p:txBody>
      </p:sp>
      <p:sp>
        <p:nvSpPr>
          <p:cNvPr id="23" name="Text Box 63">
            <a:extLst>
              <a:ext uri="{FF2B5EF4-FFF2-40B4-BE49-F238E27FC236}">
                <a16:creationId xmlns:a16="http://schemas.microsoft.com/office/drawing/2014/main" id="{CA7F85C2-38C7-D7B6-437F-765D28F4F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5650" y="7020197"/>
            <a:ext cx="2753850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Singh et al, Clin </a:t>
            </a: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Gastr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Hep 2015</a:t>
            </a:r>
          </a:p>
        </p:txBody>
      </p:sp>
      <p:pic>
        <p:nvPicPr>
          <p:cNvPr id="105481" name="Picture 2" descr="C:\Users\c\Documents\Logos vari\nuovo logo Unipa.PNG">
            <a:extLst>
              <a:ext uri="{FF2B5EF4-FFF2-40B4-BE49-F238E27FC236}">
                <a16:creationId xmlns:a16="http://schemas.microsoft.com/office/drawing/2014/main" id="{F5626CBB-95F9-787D-64A3-E5A431FE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0B67002F-92F9-18B4-BEE5-CC3F6B24E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6213" y="5443958"/>
            <a:ext cx="48244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The annual </a:t>
            </a: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TT0eeac7f7.B+fb"/>
                <a:ea typeface="+mn-ea"/>
                <a:cs typeface="Arial" pitchFamily="34" charset="0"/>
              </a:rPr>
              <a:t>fi</a:t>
            </a: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brosis progression rate in patients with NAFL who had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stage 0 </a:t>
            </a: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TT0eeac7f7.B+fb"/>
                <a:ea typeface="+mn-ea"/>
                <a:cs typeface="Arial" pitchFamily="34" charset="0"/>
              </a:rPr>
              <a:t>fi</a:t>
            </a: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brosis at baseline was </a:t>
            </a:r>
            <a:r>
              <a:rPr kumimoji="0" lang="en-US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0.14</a:t>
            </a: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 stages</a:t>
            </a:r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1C7D392-E09D-C607-17D7-3F9FE0F3A0E1}"/>
              </a:ext>
            </a:extLst>
          </p:cNvPr>
          <p:cNvSpPr/>
          <p:nvPr/>
        </p:nvSpPr>
        <p:spPr>
          <a:xfrm>
            <a:off x="6408738" y="1816000"/>
            <a:ext cx="2232025" cy="323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261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NASH </a:t>
            </a:r>
          </a:p>
        </p:txBody>
      </p:sp>
      <p:pic>
        <p:nvPicPr>
          <p:cNvPr id="7" name="Immagine 5">
            <a:extLst>
              <a:ext uri="{FF2B5EF4-FFF2-40B4-BE49-F238E27FC236}">
                <a16:creationId xmlns:a16="http://schemas.microsoft.com/office/drawing/2014/main" id="{2C41C62F-DAE0-4897-DBCF-2E6194069DC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7650" y="2319238"/>
            <a:ext cx="4583113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1">
            <a:extLst>
              <a:ext uri="{FF2B5EF4-FFF2-40B4-BE49-F238E27FC236}">
                <a16:creationId xmlns:a16="http://schemas.microsoft.com/office/drawing/2014/main" id="{C0F18630-F38D-E2C6-7A0E-33295931CE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2270025"/>
            <a:ext cx="4751387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CBC1385D-302E-1606-7BE4-B5125F801D81}"/>
              </a:ext>
            </a:extLst>
          </p:cNvPr>
          <p:cNvSpPr/>
          <p:nvPr/>
        </p:nvSpPr>
        <p:spPr>
          <a:xfrm>
            <a:off x="1403350" y="1763613"/>
            <a:ext cx="2232025" cy="323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150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NAFL </a:t>
            </a:r>
          </a:p>
        </p:txBody>
      </p:sp>
      <p:sp>
        <p:nvSpPr>
          <p:cNvPr id="10" name="Rettangolo 2">
            <a:extLst>
              <a:ext uri="{FF2B5EF4-FFF2-40B4-BE49-F238E27FC236}">
                <a16:creationId xmlns:a16="http://schemas.microsoft.com/office/drawing/2014/main" id="{FCE6DC1E-4016-5997-B395-D9C38D897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36021"/>
            <a:ext cx="52562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The annual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dvTT0eeac7f7.B+fb"/>
                <a:ea typeface="+mn-ea"/>
                <a:cs typeface="Arial" pitchFamily="34" charset="0"/>
              </a:rPr>
              <a:t>fi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brosis progression rate in patients with NAFL who had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stage 0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dvTT0eeac7f7.B+fb"/>
                <a:ea typeface="+mn-ea"/>
                <a:cs typeface="Arial" pitchFamily="34" charset="0"/>
              </a:rPr>
              <a:t>fi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brosis at baseline was </a:t>
            </a:r>
            <a:r>
              <a:rPr kumimoji="0" lang="en-US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0.07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dvTT0eeac7f7.B"/>
                <a:ea typeface="+mn-ea"/>
                <a:cs typeface="Arial" pitchFamily="34" charset="0"/>
              </a:rPr>
              <a:t> stages</a:t>
            </a: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319C394-8F61-5C2F-E514-76F60DA7AE3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6405" y="1816000"/>
            <a:ext cx="4338889" cy="289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72588"/>
      </p:ext>
    </p:extLst>
  </p:cSld>
  <p:clrMapOvr>
    <a:masterClrMapping/>
  </p:clrMapOvr>
  <p:transition spd="slow" advTm="50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D0F88E32-3307-BE4F-BDF9-20EF1B178150}"/>
              </a:ext>
            </a:extLst>
          </p:cNvPr>
          <p:cNvSpPr/>
          <p:nvPr/>
        </p:nvSpPr>
        <p:spPr>
          <a:xfrm>
            <a:off x="0" y="2699717"/>
            <a:ext cx="100044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dirty="0" err="1">
                <a:solidFill>
                  <a:srgbClr val="0000FF"/>
                </a:solidFill>
                <a:latin typeface="Helvetica" pitchFamily="2" charset="0"/>
              </a:rPr>
              <a:t>Is</a:t>
            </a:r>
            <a:r>
              <a:rPr lang="it-IT" sz="4800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4800" dirty="0" err="1">
                <a:solidFill>
                  <a:srgbClr val="0000FF"/>
                </a:solidFill>
                <a:latin typeface="Helvetica" pitchFamily="2" charset="0"/>
              </a:rPr>
              <a:t>it</a:t>
            </a:r>
            <a:r>
              <a:rPr lang="it-IT" sz="4800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sz="4800" dirty="0" err="1">
                <a:solidFill>
                  <a:srgbClr val="0000FF"/>
                </a:solidFill>
                <a:latin typeface="Helvetica" pitchFamily="2" charset="0"/>
              </a:rPr>
              <a:t>right</a:t>
            </a:r>
            <a:r>
              <a:rPr lang="it-IT" sz="4800" dirty="0">
                <a:solidFill>
                  <a:srgbClr val="0000FF"/>
                </a:solidFill>
                <a:latin typeface="Helvetica" pitchFamily="2" charset="0"/>
              </a:rPr>
              <a:t> to </a:t>
            </a:r>
            <a:r>
              <a:rPr lang="it-IT" sz="4800" dirty="0" err="1">
                <a:solidFill>
                  <a:srgbClr val="990033"/>
                </a:solidFill>
                <a:latin typeface="Helvetica" pitchFamily="2" charset="0"/>
              </a:rPr>
              <a:t>treat</a:t>
            </a:r>
            <a:r>
              <a:rPr lang="it-IT" sz="4800" dirty="0">
                <a:solidFill>
                  <a:srgbClr val="0000FF"/>
                </a:solidFill>
                <a:latin typeface="Helvetica" pitchFamily="2" charset="0"/>
              </a:rPr>
              <a:t> (</a:t>
            </a:r>
            <a:r>
              <a:rPr lang="it-IT" sz="4800" dirty="0" err="1">
                <a:solidFill>
                  <a:srgbClr val="0000FF"/>
                </a:solidFill>
                <a:latin typeface="Helvetica" pitchFamily="2" charset="0"/>
              </a:rPr>
              <a:t>only</a:t>
            </a:r>
            <a:r>
              <a:rPr lang="it-IT" sz="4800" dirty="0">
                <a:solidFill>
                  <a:srgbClr val="0000FF"/>
                </a:solidFill>
                <a:latin typeface="Helvetica" pitchFamily="2" charset="0"/>
              </a:rPr>
              <a:t>) </a:t>
            </a:r>
            <a:r>
              <a:rPr lang="it-IT" sz="4800" dirty="0" err="1">
                <a:solidFill>
                  <a:srgbClr val="0000FF"/>
                </a:solidFill>
                <a:latin typeface="Helvetica" pitchFamily="2" charset="0"/>
              </a:rPr>
              <a:t>patients</a:t>
            </a:r>
            <a:r>
              <a:rPr lang="it-IT" sz="4800" dirty="0">
                <a:solidFill>
                  <a:srgbClr val="0000FF"/>
                </a:solidFill>
                <a:latin typeface="Helvetica" pitchFamily="2" charset="0"/>
              </a:rPr>
              <a:t> with </a:t>
            </a:r>
            <a:r>
              <a:rPr lang="it-IT" sz="4800" dirty="0" err="1">
                <a:solidFill>
                  <a:srgbClr val="990033"/>
                </a:solidFill>
                <a:latin typeface="Helvetica" pitchFamily="2" charset="0"/>
              </a:rPr>
              <a:t>Fibrotic</a:t>
            </a:r>
            <a:r>
              <a:rPr lang="it-IT" sz="4800" dirty="0">
                <a:solidFill>
                  <a:srgbClr val="990033"/>
                </a:solidFill>
                <a:latin typeface="Helvetica" pitchFamily="2" charset="0"/>
              </a:rPr>
              <a:t> NASH</a:t>
            </a:r>
            <a:r>
              <a:rPr lang="it-IT" sz="4800" dirty="0">
                <a:solidFill>
                  <a:srgbClr val="0000FF"/>
                </a:solidFill>
                <a:latin typeface="Helvetic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22969459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89A896A-AA3B-6E72-B810-358098748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52611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000" dirty="0">
                <a:solidFill>
                  <a:srgbClr val="990033"/>
                </a:solidFill>
              </a:rPr>
              <a:t>NAFLD Natural History: The </a:t>
            </a:r>
            <a:r>
              <a:rPr lang="it-IT" altLang="it-IT" sz="4000" dirty="0" err="1">
                <a:solidFill>
                  <a:srgbClr val="990033"/>
                </a:solidFill>
              </a:rPr>
              <a:t>role</a:t>
            </a:r>
            <a:r>
              <a:rPr lang="it-IT" altLang="it-IT" sz="4000" dirty="0">
                <a:solidFill>
                  <a:srgbClr val="990033"/>
                </a:solidFill>
              </a:rPr>
              <a:t> of NASH</a:t>
            </a:r>
            <a:endParaRPr lang="it-IT" altLang="it-IT" sz="4000" dirty="0">
              <a:solidFill>
                <a:srgbClr val="C00000"/>
              </a:solidFill>
            </a:endParaRPr>
          </a:p>
        </p:txBody>
      </p:sp>
      <p:pic>
        <p:nvPicPr>
          <p:cNvPr id="105481" name="Picture 2" descr="C:\Users\c\Documents\Logos vari\nuovo logo Unipa.PNG">
            <a:extLst>
              <a:ext uri="{FF2B5EF4-FFF2-40B4-BE49-F238E27FC236}">
                <a16:creationId xmlns:a16="http://schemas.microsoft.com/office/drawing/2014/main" id="{F5626CBB-95F9-787D-64A3-E5A431FE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1">
            <a:extLst>
              <a:ext uri="{FF2B5EF4-FFF2-40B4-BE49-F238E27FC236}">
                <a16:creationId xmlns:a16="http://schemas.microsoft.com/office/drawing/2014/main" id="{6448CDED-B6F2-9ED8-2AFB-254023548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8104" y="1094157"/>
            <a:ext cx="3960440" cy="45343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 dirty="0">
                <a:latin typeface="Times New Roman" panose="02020603050405020304" pitchFamily="18" charset="0"/>
              </a:rPr>
              <a:t>1938 NAFLD </a:t>
            </a:r>
            <a:r>
              <a:rPr lang="it-IT" altLang="it-IT" sz="1600" dirty="0" err="1">
                <a:latin typeface="Times New Roman" panose="02020603050405020304" pitchFamily="18" charset="0"/>
              </a:rPr>
              <a:t>patients</a:t>
            </a:r>
            <a:r>
              <a:rPr lang="it-IT" altLang="it-IT" sz="1600" dirty="0">
                <a:latin typeface="Times New Roman" panose="02020603050405020304" pitchFamily="18" charset="0"/>
              </a:rPr>
              <a:t> by </a:t>
            </a:r>
            <a:r>
              <a:rPr lang="it-IT" altLang="it-IT" sz="1600" dirty="0" err="1">
                <a:latin typeface="Times New Roman" panose="02020603050405020304" pitchFamily="18" charset="0"/>
              </a:rPr>
              <a:t>histology</a:t>
            </a:r>
            <a:endParaRPr lang="it-IT" altLang="it-IT" sz="1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44DB015C-91AE-597F-8064-68A49474E3A9}"/>
              </a:ext>
            </a:extLst>
          </p:cNvPr>
          <p:cNvGraphicFramePr>
            <a:graphicFrameLocks noGrp="1"/>
          </p:cNvGraphicFramePr>
          <p:nvPr/>
        </p:nvGraphicFramePr>
        <p:xfrm>
          <a:off x="5576604" y="6588149"/>
          <a:ext cx="3103880" cy="531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2156">
                  <a:extLst>
                    <a:ext uri="{9D8B030D-6E8A-4147-A177-3AD203B41FA5}">
                      <a16:colId xmlns:a16="http://schemas.microsoft.com/office/drawing/2014/main" val="1684165318"/>
                    </a:ext>
                  </a:extLst>
                </a:gridCol>
                <a:gridCol w="424594">
                  <a:extLst>
                    <a:ext uri="{9D8B030D-6E8A-4147-A177-3AD203B41FA5}">
                      <a16:colId xmlns:a16="http://schemas.microsoft.com/office/drawing/2014/main" val="1704399832"/>
                    </a:ext>
                  </a:extLst>
                </a:gridCol>
                <a:gridCol w="830056">
                  <a:extLst>
                    <a:ext uri="{9D8B030D-6E8A-4147-A177-3AD203B41FA5}">
                      <a16:colId xmlns:a16="http://schemas.microsoft.com/office/drawing/2014/main" val="1731647058"/>
                    </a:ext>
                  </a:extLst>
                </a:gridCol>
                <a:gridCol w="777074">
                  <a:extLst>
                    <a:ext uri="{9D8B030D-6E8A-4147-A177-3AD203B41FA5}">
                      <a16:colId xmlns:a16="http://schemas.microsoft.com/office/drawing/2014/main" val="493281541"/>
                    </a:ext>
                  </a:extLst>
                </a:gridCol>
              </a:tblGrid>
              <a:tr h="177165">
                <a:tc>
                  <a:txBody>
                    <a:bodyPr/>
                    <a:lstStyle/>
                    <a:p>
                      <a:r>
                        <a:rPr lang="it-IT" sz="900" b="1">
                          <a:effectLst/>
                        </a:rPr>
                        <a:t>F0-F1-NASH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>
                          <a:effectLst/>
                        </a:rPr>
                        <a:t>0.96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>
                          <a:effectLst/>
                        </a:rPr>
                        <a:t>(0.21 - 4.33)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>
                          <a:effectLst/>
                        </a:rPr>
                        <a:t>0.960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114391942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r>
                        <a:rPr lang="it-IT" sz="900" b="1">
                          <a:effectLst/>
                        </a:rPr>
                        <a:t>F2-F4-No NASH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>
                          <a:effectLst/>
                        </a:rPr>
                        <a:t>9.96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>
                          <a:effectLst/>
                        </a:rPr>
                        <a:t>(3.35 - 29.62)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>
                          <a:effectLst/>
                        </a:rPr>
                        <a:t>&lt;0.001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47635080"/>
                  </a:ext>
                </a:extLst>
              </a:tr>
              <a:tr h="177165">
                <a:tc>
                  <a:txBody>
                    <a:bodyPr/>
                    <a:lstStyle/>
                    <a:p>
                      <a:r>
                        <a:rPr lang="it-IT" sz="900" b="1">
                          <a:effectLst/>
                        </a:rPr>
                        <a:t>F2-F4-NASH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>
                          <a:effectLst/>
                        </a:rPr>
                        <a:t>10.14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>
                          <a:effectLst/>
                        </a:rPr>
                        <a:t>(3.51 - 29.25)</a:t>
                      </a:r>
                      <a:endParaRPr lang="it-IT" sz="14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900" b="1" dirty="0">
                          <a:effectLst/>
                        </a:rPr>
                        <a:t>&lt;0.001</a:t>
                      </a:r>
                      <a:endParaRPr lang="it-IT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12812169"/>
                  </a:ext>
                </a:extLst>
              </a:tr>
            </a:tbl>
          </a:graphicData>
        </a:graphic>
      </p:graphicFrame>
      <p:sp>
        <p:nvSpPr>
          <p:cNvPr id="5" name="Rettangolo con angoli arrotondati 1">
            <a:extLst>
              <a:ext uri="{FF2B5EF4-FFF2-40B4-BE49-F238E27FC236}">
                <a16:creationId xmlns:a16="http://schemas.microsoft.com/office/drawing/2014/main" id="{4DDA31D0-E7DF-3709-6CE6-2FD351F25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159" y="6627180"/>
            <a:ext cx="3316137" cy="45343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 dirty="0">
                <a:latin typeface="Times New Roman" panose="02020603050405020304" pitchFamily="18" charset="0"/>
              </a:rPr>
              <a:t>aHR for </a:t>
            </a:r>
            <a:r>
              <a:rPr lang="it-IT" altLang="it-IT" sz="1600" dirty="0" err="1">
                <a:latin typeface="Times New Roman" panose="02020603050405020304" pitchFamily="18" charset="0"/>
              </a:rPr>
              <a:t>developing</a:t>
            </a:r>
            <a:r>
              <a:rPr lang="it-IT" altLang="it-IT" sz="1600" dirty="0">
                <a:latin typeface="Times New Roman" panose="02020603050405020304" pitchFamily="18" charset="0"/>
              </a:rPr>
              <a:t> LRE</a:t>
            </a:r>
            <a:endParaRPr lang="it-IT" altLang="it-IT" sz="1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D9D08839-8A68-03B1-5DB2-002AF8645156}"/>
              </a:ext>
            </a:extLst>
          </p:cNvPr>
          <p:cNvSpPr/>
          <p:nvPr/>
        </p:nvSpPr>
        <p:spPr>
          <a:xfrm>
            <a:off x="4968304" y="6774867"/>
            <a:ext cx="536292" cy="216024"/>
          </a:xfrm>
          <a:prstGeom prst="rightArrow">
            <a:avLst/>
          </a:prstGeom>
          <a:solidFill>
            <a:srgbClr val="990033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AE69FFD-3850-500F-B48D-73DD088B3727}"/>
              </a:ext>
            </a:extLst>
          </p:cNvPr>
          <p:cNvSpPr/>
          <p:nvPr/>
        </p:nvSpPr>
        <p:spPr>
          <a:xfrm>
            <a:off x="5576604" y="6774867"/>
            <a:ext cx="1047884" cy="30574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Text Box 63">
            <a:extLst>
              <a:ext uri="{FF2B5EF4-FFF2-40B4-BE49-F238E27FC236}">
                <a16:creationId xmlns:a16="http://schemas.microsoft.com/office/drawing/2014/main" id="{04E702D4-EA07-529B-A38B-EC3593756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387" y="7218931"/>
            <a:ext cx="2452485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G et al, SUBMITTED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6EEFE76D-D8B4-76CC-8020-24ED947C7E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899" y="1734307"/>
            <a:ext cx="9333957" cy="45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001411"/>
      </p:ext>
    </p:extLst>
  </p:cSld>
  <p:clrMapOvr>
    <a:masterClrMapping/>
  </p:clrMapOvr>
  <p:transition spd="slow" advTm="50354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089A896A-AA3B-6E72-B810-358098748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252611"/>
            <a:ext cx="10080625" cy="1622425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4000" dirty="0">
                <a:solidFill>
                  <a:srgbClr val="990033"/>
                </a:solidFill>
              </a:rPr>
              <a:t>NAFLD Natural History: The </a:t>
            </a:r>
            <a:r>
              <a:rPr lang="it-IT" altLang="it-IT" sz="4000" dirty="0" err="1">
                <a:solidFill>
                  <a:srgbClr val="990033"/>
                </a:solidFill>
              </a:rPr>
              <a:t>role</a:t>
            </a:r>
            <a:r>
              <a:rPr lang="it-IT" altLang="it-IT" sz="4000" dirty="0">
                <a:solidFill>
                  <a:srgbClr val="990033"/>
                </a:solidFill>
              </a:rPr>
              <a:t> of NASH</a:t>
            </a:r>
            <a:endParaRPr lang="it-IT" altLang="it-IT" sz="4000" dirty="0">
              <a:solidFill>
                <a:srgbClr val="C00000"/>
              </a:solidFill>
            </a:endParaRPr>
          </a:p>
        </p:txBody>
      </p:sp>
      <p:pic>
        <p:nvPicPr>
          <p:cNvPr id="105481" name="Picture 2" descr="C:\Users\c\Documents\Logos vari\nuovo logo Unipa.PNG">
            <a:extLst>
              <a:ext uri="{FF2B5EF4-FFF2-40B4-BE49-F238E27FC236}">
                <a16:creationId xmlns:a16="http://schemas.microsoft.com/office/drawing/2014/main" id="{F5626CBB-95F9-787D-64A3-E5A431FE9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con angoli arrotondati 1">
            <a:extLst>
              <a:ext uri="{FF2B5EF4-FFF2-40B4-BE49-F238E27FC236}">
                <a16:creationId xmlns:a16="http://schemas.microsoft.com/office/drawing/2014/main" id="{6448CDED-B6F2-9ED8-2AFB-254023548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7944" y="1094157"/>
            <a:ext cx="6120680" cy="453432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it-IT" altLang="it-IT" sz="1600" dirty="0">
                <a:latin typeface="Times New Roman" panose="02020603050405020304" pitchFamily="18" charset="0"/>
              </a:rPr>
              <a:t>1075 NAFLD </a:t>
            </a:r>
            <a:r>
              <a:rPr lang="it-IT" altLang="it-IT" sz="1600" dirty="0" err="1">
                <a:latin typeface="Times New Roman" panose="02020603050405020304" pitchFamily="18" charset="0"/>
              </a:rPr>
              <a:t>patients</a:t>
            </a:r>
            <a:r>
              <a:rPr lang="it-IT" altLang="it-IT" sz="1600" dirty="0">
                <a:latin typeface="Times New Roman" panose="02020603050405020304" pitchFamily="18" charset="0"/>
              </a:rPr>
              <a:t> by </a:t>
            </a:r>
            <a:r>
              <a:rPr lang="it-IT" altLang="it-IT" sz="1600" dirty="0" err="1">
                <a:latin typeface="Times New Roman" panose="02020603050405020304" pitchFamily="18" charset="0"/>
              </a:rPr>
              <a:t>histology</a:t>
            </a:r>
            <a:r>
              <a:rPr lang="it-IT" altLang="it-IT" sz="1600" dirty="0">
                <a:latin typeface="Times New Roman" panose="02020603050405020304" pitchFamily="18" charset="0"/>
              </a:rPr>
              <a:t> and with </a:t>
            </a:r>
            <a:r>
              <a:rPr lang="it-IT" altLang="it-IT" sz="1600" dirty="0" err="1">
                <a:latin typeface="Times New Roman" panose="02020603050405020304" pitchFamily="18" charset="0"/>
              </a:rPr>
              <a:t>availability</a:t>
            </a:r>
            <a:r>
              <a:rPr lang="it-IT" altLang="it-IT" sz="1600" dirty="0">
                <a:latin typeface="Times New Roman" panose="02020603050405020304" pitchFamily="18" charset="0"/>
              </a:rPr>
              <a:t> of LSM</a:t>
            </a:r>
            <a:endParaRPr lang="it-IT" altLang="it-IT" sz="1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ttangolo con angoli arrotondati 1">
            <a:extLst>
              <a:ext uri="{FF2B5EF4-FFF2-40B4-BE49-F238E27FC236}">
                <a16:creationId xmlns:a16="http://schemas.microsoft.com/office/drawing/2014/main" id="{4DDA31D0-E7DF-3709-6CE6-2FD351F25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77" y="6444133"/>
            <a:ext cx="9433048" cy="769526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LSM ≥10 KPa or AGILE 3+ &gt;0.67 independently predicted the development of LRE and had similarly acceptable 5-year AUROC to fibrotic NASH and F2-F4 fibrosis</a:t>
            </a:r>
            <a:r>
              <a:rPr lang="it-IT" sz="1400" dirty="0">
                <a:effectLst/>
              </a:rPr>
              <a:t> </a:t>
            </a:r>
            <a:endParaRPr lang="it-IT" altLang="it-IT" sz="1600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ext Box 63">
            <a:extLst>
              <a:ext uri="{FF2B5EF4-FFF2-40B4-BE49-F238E27FC236}">
                <a16:creationId xmlns:a16="http://schemas.microsoft.com/office/drawing/2014/main" id="{04E702D4-EA07-529B-A38B-EC3593756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8387" y="7218931"/>
            <a:ext cx="2452485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it-IT" sz="1323" dirty="0" err="1">
                <a:solidFill>
                  <a:srgbClr val="2D2DB9">
                    <a:lumMod val="50000"/>
                  </a:srgbClr>
                </a:solidFill>
              </a:rPr>
              <a:t>Pennisi</a:t>
            </a:r>
            <a:r>
              <a:rPr lang="en-US" altLang="it-IT" sz="1323" dirty="0">
                <a:solidFill>
                  <a:srgbClr val="2D2DB9">
                    <a:lumMod val="50000"/>
                  </a:srgbClr>
                </a:solidFill>
              </a:rPr>
              <a:t> G et al, SUBMITTED</a:t>
            </a:r>
          </a:p>
        </p:txBody>
      </p:sp>
      <p:pic>
        <p:nvPicPr>
          <p:cNvPr id="2" name="Immagine 1" descr="Immagine che contiene grafico&#10;&#10;Descrizione generata automaticamente">
            <a:extLst>
              <a:ext uri="{FF2B5EF4-FFF2-40B4-BE49-F238E27FC236}">
                <a16:creationId xmlns:a16="http://schemas.microsoft.com/office/drawing/2014/main" id="{C94A0BC8-9407-9FE6-78A5-798E17360D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30"/>
          <a:stretch/>
        </p:blipFill>
        <p:spPr>
          <a:xfrm>
            <a:off x="215776" y="1820521"/>
            <a:ext cx="9317958" cy="45516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7275368"/>
      </p:ext>
    </p:extLst>
  </p:cSld>
  <p:clrMapOvr>
    <a:masterClrMapping/>
  </p:clrMapOvr>
  <p:transition spd="slow" advTm="50354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0825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Pharmacological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  <a:br>
              <a:rPr lang="it-IT" altLang="it-IT" sz="5400" b="1" dirty="0">
                <a:solidFill>
                  <a:srgbClr val="002060"/>
                </a:solidFill>
              </a:rPr>
            </a:br>
            <a:r>
              <a:rPr lang="it-IT" altLang="it-IT" b="1" dirty="0">
                <a:solidFill>
                  <a:srgbClr val="002060"/>
                </a:solidFill>
              </a:rPr>
              <a:t>The Future</a:t>
            </a:r>
            <a:endParaRPr lang="it-IT" altLang="it-IT" sz="5400" b="1" dirty="0">
              <a:solidFill>
                <a:srgbClr val="002060"/>
              </a:solidFill>
            </a:endParaRPr>
          </a:p>
        </p:txBody>
      </p:sp>
      <p:sp>
        <p:nvSpPr>
          <p:cNvPr id="49156" name="Stella a 24 punte 1">
            <a:extLst>
              <a:ext uri="{FF2B5EF4-FFF2-40B4-BE49-F238E27FC236}">
                <a16:creationId xmlns:a16="http://schemas.microsoft.com/office/drawing/2014/main" id="{1A0474C5-0C92-4347-BFC2-615B99D2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13" y="2339677"/>
            <a:ext cx="4752975" cy="4248150"/>
          </a:xfrm>
          <a:prstGeom prst="star24">
            <a:avLst>
              <a:gd name="adj" fmla="val 375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Some </a:t>
            </a:r>
            <a:r>
              <a:rPr kumimoji="0" lang="it-IT" altLang="it-IT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Concerns</a:t>
            </a:r>
            <a:endParaRPr kumimoji="0" lang="it-IT" altLang="it-IT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Stella a 24 punte 2">
            <a:extLst>
              <a:ext uri="{FF2B5EF4-FFF2-40B4-BE49-F238E27FC236}">
                <a16:creationId xmlns:a16="http://schemas.microsoft.com/office/drawing/2014/main" id="{7E8AA31F-E9DB-4709-80F8-82A2D42A3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3689" y="2339677"/>
            <a:ext cx="5066224" cy="4248150"/>
          </a:xfrm>
          <a:prstGeom prst="star24">
            <a:avLst>
              <a:gd name="adj" fmla="val 375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What</a:t>
            </a: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Outcomes</a:t>
            </a:r>
            <a:r>
              <a:rPr kumimoji="0" lang="it-IT" altLang="it-IT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??</a:t>
            </a:r>
            <a:endParaRPr kumimoji="0" lang="it-IT" altLang="it-IT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9158" name="Gruppo 10">
            <a:extLst>
              <a:ext uri="{FF2B5EF4-FFF2-40B4-BE49-F238E27FC236}">
                <a16:creationId xmlns:a16="http://schemas.microsoft.com/office/drawing/2014/main" id="{5F103B1D-8836-4919-8C7E-EB497CF04E99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49159" name="Immagine 11">
              <a:extLst>
                <a:ext uri="{FF2B5EF4-FFF2-40B4-BE49-F238E27FC236}">
                  <a16:creationId xmlns:a16="http://schemas.microsoft.com/office/drawing/2014/main" id="{DAD5306E-20F8-4680-B339-383B66E6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Immagine 12">
              <a:extLst>
                <a:ext uri="{FF2B5EF4-FFF2-40B4-BE49-F238E27FC236}">
                  <a16:creationId xmlns:a16="http://schemas.microsoft.com/office/drawing/2014/main" id="{A1A5800B-D567-45E6-9D17-5A545E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4159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c\Documents\Logos vari\nuovo logo Unipa.PNG">
            <a:extLst>
              <a:ext uri="{FF2B5EF4-FFF2-40B4-BE49-F238E27FC236}">
                <a16:creationId xmlns:a16="http://schemas.microsoft.com/office/drawing/2014/main" id="{656EF5F8-C110-4771-B385-AF92ECDBD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3251" name="Gruppo 10">
            <a:extLst>
              <a:ext uri="{FF2B5EF4-FFF2-40B4-BE49-F238E27FC236}">
                <a16:creationId xmlns:a16="http://schemas.microsoft.com/office/drawing/2014/main" id="{B366B9EF-C2BE-4D2B-AEA6-7B30631B9C42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53257" name="Immagine 11">
              <a:extLst>
                <a:ext uri="{FF2B5EF4-FFF2-40B4-BE49-F238E27FC236}">
                  <a16:creationId xmlns:a16="http://schemas.microsoft.com/office/drawing/2014/main" id="{52E728B4-4119-43C0-A675-104180BDA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258" name="Immagine 12">
              <a:extLst>
                <a:ext uri="{FF2B5EF4-FFF2-40B4-BE49-F238E27FC236}">
                  <a16:creationId xmlns:a16="http://schemas.microsoft.com/office/drawing/2014/main" id="{70D94C86-945F-4EE1-8A03-2D8D6613C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2" name="Immagine 2">
            <a:extLst>
              <a:ext uri="{FF2B5EF4-FFF2-40B4-BE49-F238E27FC236}">
                <a16:creationId xmlns:a16="http://schemas.microsoft.com/office/drawing/2014/main" id="{7FAEACD0-3CA7-49AF-9CDB-3428302E2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1585913"/>
            <a:ext cx="9256713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ttangolo con angoli arrotondati 3">
            <a:extLst>
              <a:ext uri="{FF2B5EF4-FFF2-40B4-BE49-F238E27FC236}">
                <a16:creationId xmlns:a16="http://schemas.microsoft.com/office/drawing/2014/main" id="{98BCE17E-6E99-4C95-AD8F-1FC31F7DE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3924300"/>
            <a:ext cx="4611687" cy="1871663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254" name="Rettangolo con angoli arrotondati 11">
            <a:extLst>
              <a:ext uri="{FF2B5EF4-FFF2-40B4-BE49-F238E27FC236}">
                <a16:creationId xmlns:a16="http://schemas.microsoft.com/office/drawing/2014/main" id="{D43BD338-AE52-4E96-80D7-932D328EF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1474788"/>
            <a:ext cx="3960813" cy="317500"/>
          </a:xfrm>
          <a:prstGeom prst="roundRect">
            <a:avLst>
              <a:gd name="adj" fmla="val 16667"/>
            </a:avLst>
          </a:prstGeom>
          <a:noFill/>
          <a:ln w="762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63">
            <a:extLst>
              <a:ext uri="{FF2B5EF4-FFF2-40B4-BE49-F238E27FC236}">
                <a16:creationId xmlns:a16="http://schemas.microsoft.com/office/drawing/2014/main" id="{ADF9AB1E-2001-4D84-AC7F-8E78A99A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7650" y="7291388"/>
            <a:ext cx="2101850" cy="304800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23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Rinella et al, JHEP 2019</a:t>
            </a:r>
            <a:endParaRPr kumimoji="0" lang="it-IT" altLang="it-IT" sz="1323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3256" name="Immagine 6">
            <a:extLst>
              <a:ext uri="{FF2B5EF4-FFF2-40B4-BE49-F238E27FC236}">
                <a16:creationId xmlns:a16="http://schemas.microsoft.com/office/drawing/2014/main" id="{9A8ABFFA-0DED-42B2-AF3F-F37088BF8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-4763"/>
            <a:ext cx="5508625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\Documents\Logos vari\nuovo logo Unipa.PNG">
            <a:extLst>
              <a:ext uri="{FF2B5EF4-FFF2-40B4-BE49-F238E27FC236}">
                <a16:creationId xmlns:a16="http://schemas.microsoft.com/office/drawing/2014/main" id="{CC8A6BAF-D66F-4CCB-B898-06A2EC92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16C5CF83-E014-45DB-99E1-8780FE70AF94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Clinical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Endpoint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in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Phase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3 Trials: High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Eterogeneity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among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Untreated</a:t>
            </a:r>
            <a:r>
              <a:rPr kumimoji="0" lang="it-IT" altLang="it-IT" sz="4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4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Patients</a:t>
            </a:r>
            <a:endParaRPr kumimoji="0" lang="it-IT" altLang="it-IT" sz="4400" b="1" i="0" u="none" strike="noStrike" kern="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Bitstream Vera Serif"/>
              <a:ea typeface="+mn-ea"/>
              <a:cs typeface="Arial" panose="020B0604020202020204" pitchFamily="34" charset="0"/>
            </a:endParaRPr>
          </a:p>
        </p:txBody>
      </p:sp>
      <p:sp>
        <p:nvSpPr>
          <p:cNvPr id="57349" name="Text Box 63">
            <a:extLst>
              <a:ext uri="{FF2B5EF4-FFF2-40B4-BE49-F238E27FC236}">
                <a16:creationId xmlns:a16="http://schemas.microsoft.com/office/drawing/2014/main" id="{9C468383-B306-4EEA-AA7F-DAAE8DA2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1754" y="7192963"/>
            <a:ext cx="2237746" cy="3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Pennisi</a:t>
            </a:r>
            <a:r>
              <a:rPr kumimoji="0" lang="en-US" alt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et al, NMCD 2022</a:t>
            </a:r>
            <a:endParaRPr kumimoji="0" lang="it-IT" altLang="it-IT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350" name="Gruppo 10">
            <a:extLst>
              <a:ext uri="{FF2B5EF4-FFF2-40B4-BE49-F238E27FC236}">
                <a16:creationId xmlns:a16="http://schemas.microsoft.com/office/drawing/2014/main" id="{64EA993D-FD8B-4CB2-9C0C-D96684461647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1"/>
          </a:xfrm>
        </p:grpSpPr>
        <p:pic>
          <p:nvPicPr>
            <p:cNvPr id="57351" name="Immagine 11">
              <a:extLst>
                <a:ext uri="{FF2B5EF4-FFF2-40B4-BE49-F238E27FC236}">
                  <a16:creationId xmlns:a16="http://schemas.microsoft.com/office/drawing/2014/main" id="{997CB70A-3130-4C8A-BC6C-A31AE551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1"/>
              <a:ext cx="3428996" cy="1026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Immagine 12">
              <a:extLst>
                <a:ext uri="{FF2B5EF4-FFF2-40B4-BE49-F238E27FC236}">
                  <a16:creationId xmlns:a16="http://schemas.microsoft.com/office/drawing/2014/main" id="{D40C3B71-C24C-4008-BBAB-576FA654F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Immagine 4">
            <a:extLst>
              <a:ext uri="{FF2B5EF4-FFF2-40B4-BE49-F238E27FC236}">
                <a16:creationId xmlns:a16="http://schemas.microsoft.com/office/drawing/2014/main" id="{CCBCFFE9-A087-B847-AF35-C39689F0CB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350" y="2267669"/>
            <a:ext cx="9730592" cy="3137186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2AEAF98E-0BC3-444C-9F2F-FE0B8B5FAC0A}"/>
              </a:ext>
            </a:extLst>
          </p:cNvPr>
          <p:cNvSpPr/>
          <p:nvPr/>
        </p:nvSpPr>
        <p:spPr bwMode="auto">
          <a:xfrm>
            <a:off x="215776" y="2267669"/>
            <a:ext cx="360040" cy="3018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62038D26-B3D8-CB4B-A337-D59688FBC53E}"/>
              </a:ext>
            </a:extLst>
          </p:cNvPr>
          <p:cNvSpPr/>
          <p:nvPr/>
        </p:nvSpPr>
        <p:spPr bwMode="auto">
          <a:xfrm>
            <a:off x="368176" y="2267669"/>
            <a:ext cx="360040" cy="3018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D5426FD9-E32F-9542-AC1B-BEB2981B69C0}"/>
              </a:ext>
            </a:extLst>
          </p:cNvPr>
          <p:cNvSpPr/>
          <p:nvPr/>
        </p:nvSpPr>
        <p:spPr bwMode="auto">
          <a:xfrm>
            <a:off x="5472360" y="2195661"/>
            <a:ext cx="360040" cy="301823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01F22907-F9ED-1C49-B5FB-6501914A4EB6}"/>
              </a:ext>
            </a:extLst>
          </p:cNvPr>
          <p:cNvSpPr/>
          <p:nvPr/>
        </p:nvSpPr>
        <p:spPr bwMode="auto">
          <a:xfrm>
            <a:off x="1079872" y="2346572"/>
            <a:ext cx="3240360" cy="293298"/>
          </a:xfrm>
          <a:prstGeom prst="round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F20BC2BE-5621-A34A-9659-C94CB8504327}"/>
              </a:ext>
            </a:extLst>
          </p:cNvPr>
          <p:cNvSpPr/>
          <p:nvPr/>
        </p:nvSpPr>
        <p:spPr bwMode="auto">
          <a:xfrm>
            <a:off x="5976415" y="2334411"/>
            <a:ext cx="3880859" cy="293298"/>
          </a:xfrm>
          <a:prstGeom prst="roundRect">
            <a:avLst/>
          </a:prstGeom>
          <a:noFill/>
          <a:ln w="539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B905292B-9D5F-744F-BBF0-B11BC414DC3E}"/>
              </a:ext>
            </a:extLst>
          </p:cNvPr>
          <p:cNvSpPr/>
          <p:nvPr/>
        </p:nvSpPr>
        <p:spPr bwMode="auto">
          <a:xfrm>
            <a:off x="2376016" y="4710675"/>
            <a:ext cx="3096344" cy="351516"/>
          </a:xfrm>
          <a:prstGeom prst="roundRect">
            <a:avLst/>
          </a:prstGeom>
          <a:noFill/>
          <a:ln w="539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B038DC62-FAF8-4C4A-8F3B-BA813F204E6A}"/>
              </a:ext>
            </a:extLst>
          </p:cNvPr>
          <p:cNvSpPr/>
          <p:nvPr/>
        </p:nvSpPr>
        <p:spPr bwMode="auto">
          <a:xfrm>
            <a:off x="7344568" y="3995861"/>
            <a:ext cx="2665106" cy="293298"/>
          </a:xfrm>
          <a:prstGeom prst="roundRect">
            <a:avLst/>
          </a:prstGeom>
          <a:noFill/>
          <a:ln w="539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594114C-9D25-1E43-96D8-33E0F709FFF4}"/>
              </a:ext>
            </a:extLst>
          </p:cNvPr>
          <p:cNvSpPr txBox="1"/>
          <p:nvPr/>
        </p:nvSpPr>
        <p:spPr>
          <a:xfrm>
            <a:off x="440278" y="5808255"/>
            <a:ext cx="9416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Meta-regression analysis showed that phase 3 vs phase 2 trials, older age and higher baseline AST levels were risk factors for more rapid histological progression.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02521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0825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Pharmacological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  <a:br>
              <a:rPr lang="it-IT" altLang="it-IT" sz="5400" b="1" dirty="0">
                <a:solidFill>
                  <a:srgbClr val="002060"/>
                </a:solidFill>
              </a:rPr>
            </a:br>
            <a:endParaRPr lang="it-IT" altLang="it-IT" sz="5400" b="1" dirty="0">
              <a:solidFill>
                <a:srgbClr val="002060"/>
              </a:solidFill>
            </a:endParaRPr>
          </a:p>
        </p:txBody>
      </p:sp>
      <p:sp>
        <p:nvSpPr>
          <p:cNvPr id="49156" name="Stella a 24 punte 1">
            <a:extLst>
              <a:ext uri="{FF2B5EF4-FFF2-40B4-BE49-F238E27FC236}">
                <a16:creationId xmlns:a16="http://schemas.microsoft.com/office/drawing/2014/main" id="{1A0474C5-0C92-4347-BFC2-615B99D2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628031"/>
            <a:ext cx="4752975" cy="4248150"/>
          </a:xfrm>
          <a:prstGeom prst="star24">
            <a:avLst>
              <a:gd name="adj" fmla="val 375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Hepatic</a:t>
            </a: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Disease</a:t>
            </a:r>
            <a:endParaRPr kumimoji="0" lang="it-IT" altLang="it-IT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Stella a 24 punte 2">
            <a:extLst>
              <a:ext uri="{FF2B5EF4-FFF2-40B4-BE49-F238E27FC236}">
                <a16:creationId xmlns:a16="http://schemas.microsoft.com/office/drawing/2014/main" id="{7E8AA31F-E9DB-4709-80F8-82A2D42A3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688" y="2556593"/>
            <a:ext cx="4752975" cy="4248150"/>
          </a:xfrm>
          <a:prstGeom prst="star24">
            <a:avLst>
              <a:gd name="adj" fmla="val 375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Extra-hepatic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Disease</a:t>
            </a:r>
          </a:p>
        </p:txBody>
      </p:sp>
      <p:grpSp>
        <p:nvGrpSpPr>
          <p:cNvPr id="49158" name="Gruppo 10">
            <a:extLst>
              <a:ext uri="{FF2B5EF4-FFF2-40B4-BE49-F238E27FC236}">
                <a16:creationId xmlns:a16="http://schemas.microsoft.com/office/drawing/2014/main" id="{5F103B1D-8836-4919-8C7E-EB497CF04E99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49159" name="Immagine 11">
              <a:extLst>
                <a:ext uri="{FF2B5EF4-FFF2-40B4-BE49-F238E27FC236}">
                  <a16:creationId xmlns:a16="http://schemas.microsoft.com/office/drawing/2014/main" id="{DAD5306E-20F8-4680-B339-383B66E6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Immagine 12">
              <a:extLst>
                <a:ext uri="{FF2B5EF4-FFF2-40B4-BE49-F238E27FC236}">
                  <a16:creationId xmlns:a16="http://schemas.microsoft.com/office/drawing/2014/main" id="{A1A5800B-D567-45E6-9D17-5A545E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630906E-BE5D-489C-9FAA-00D4F7140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656" y="904051"/>
            <a:ext cx="1871126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475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\Documents\Logos vari\nuovo logo Unipa.PNG">
            <a:extLst>
              <a:ext uri="{FF2B5EF4-FFF2-40B4-BE49-F238E27FC236}">
                <a16:creationId xmlns:a16="http://schemas.microsoft.com/office/drawing/2014/main" id="{CC8A6BAF-D66F-4CCB-B898-06A2EC92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16C5CF83-E014-45DB-99E1-8780FE70AF94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Drug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Therapy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and NASH: </a:t>
            </a:r>
            <a:b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</a:b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What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Targets?</a:t>
            </a:r>
          </a:p>
        </p:txBody>
      </p:sp>
      <p:sp>
        <p:nvSpPr>
          <p:cNvPr id="57349" name="Text Box 63">
            <a:extLst>
              <a:ext uri="{FF2B5EF4-FFF2-40B4-BE49-F238E27FC236}">
                <a16:creationId xmlns:a16="http://schemas.microsoft.com/office/drawing/2014/main" id="{9C468383-B306-4EEA-AA7F-DAAE8DA2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171" y="7164213"/>
            <a:ext cx="3480329" cy="3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Vuppalanchi</a:t>
            </a:r>
            <a:r>
              <a:rPr kumimoji="0" lang="en-US" alt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Gastroenterology 2021</a:t>
            </a:r>
            <a:endParaRPr kumimoji="0" lang="it-IT" altLang="it-IT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350" name="Gruppo 10">
            <a:extLst>
              <a:ext uri="{FF2B5EF4-FFF2-40B4-BE49-F238E27FC236}">
                <a16:creationId xmlns:a16="http://schemas.microsoft.com/office/drawing/2014/main" id="{64EA993D-FD8B-4CB2-9C0C-D96684461647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57351" name="Immagine 11">
              <a:extLst>
                <a:ext uri="{FF2B5EF4-FFF2-40B4-BE49-F238E27FC236}">
                  <a16:creationId xmlns:a16="http://schemas.microsoft.com/office/drawing/2014/main" id="{997CB70A-3130-4C8A-BC6C-A31AE551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Immagine 12">
              <a:extLst>
                <a:ext uri="{FF2B5EF4-FFF2-40B4-BE49-F238E27FC236}">
                  <a16:creationId xmlns:a16="http://schemas.microsoft.com/office/drawing/2014/main" id="{D40C3B71-C24C-4008-BBAB-576FA654F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9C9A90F-9BF7-D24A-83C5-06D8545B8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88" y="1691605"/>
            <a:ext cx="6710708" cy="5397297"/>
          </a:xfrm>
          <a:prstGeom prst="rect">
            <a:avLst/>
          </a:prstGeom>
        </p:spPr>
      </p:pic>
      <p:sp>
        <p:nvSpPr>
          <p:cNvPr id="9" name="Rettangolo arrotondato 2">
            <a:extLst>
              <a:ext uri="{FF2B5EF4-FFF2-40B4-BE49-F238E27FC236}">
                <a16:creationId xmlns:a16="http://schemas.microsoft.com/office/drawing/2014/main" id="{027C8623-CAC1-C34C-AEFC-C2652BB7A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064" y="5615658"/>
            <a:ext cx="1872207" cy="324420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61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>
            <a:extLst>
              <a:ext uri="{FF2B5EF4-FFF2-40B4-BE49-F238E27FC236}">
                <a16:creationId xmlns:a16="http://schemas.microsoft.com/office/drawing/2014/main" id="{CBC95BFB-C6A5-4295-B9B2-A991125D4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363" y="-1588"/>
            <a:ext cx="8607425" cy="1260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 defTabSz="45720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 defTabSz="4572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 defTabSz="4572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 defTabSz="4572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FXR and NAFLD</a:t>
            </a:r>
          </a:p>
        </p:txBody>
      </p:sp>
      <p:pic>
        <p:nvPicPr>
          <p:cNvPr id="77827" name="Picture 2" descr="C:\Users\c\Documents\Logos vari\nuovo logo Unipa.PNG">
            <a:extLst>
              <a:ext uri="{FF2B5EF4-FFF2-40B4-BE49-F238E27FC236}">
                <a16:creationId xmlns:a16="http://schemas.microsoft.com/office/drawing/2014/main" id="{0A2A609A-A77D-4A72-BD42-87D8483C0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Immagine 1">
            <a:extLst>
              <a:ext uri="{FF2B5EF4-FFF2-40B4-BE49-F238E27FC236}">
                <a16:creationId xmlns:a16="http://schemas.microsoft.com/office/drawing/2014/main" id="{BCDF17E5-0E35-431A-AA90-14B1B7130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258888"/>
            <a:ext cx="9677400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29" name="Gruppo 10">
            <a:extLst>
              <a:ext uri="{FF2B5EF4-FFF2-40B4-BE49-F238E27FC236}">
                <a16:creationId xmlns:a16="http://schemas.microsoft.com/office/drawing/2014/main" id="{D3EDD6DE-C44C-4DDE-84CA-18C9A72BD734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77830" name="Immagine 11">
              <a:extLst>
                <a:ext uri="{FF2B5EF4-FFF2-40B4-BE49-F238E27FC236}">
                  <a16:creationId xmlns:a16="http://schemas.microsoft.com/office/drawing/2014/main" id="{521BA91F-CE84-40E0-8AD5-B92F6FE93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831" name="Immagine 12">
              <a:extLst>
                <a:ext uri="{FF2B5EF4-FFF2-40B4-BE49-F238E27FC236}">
                  <a16:creationId xmlns:a16="http://schemas.microsoft.com/office/drawing/2014/main" id="{EDBED3E7-D5DC-4BEA-BF41-BF9F429CB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05966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F38208E8-7AE5-4E5D-924C-BD48603BD07C}"/>
              </a:ext>
            </a:extLst>
          </p:cNvPr>
          <p:cNvSpPr txBox="1">
            <a:spLocks/>
          </p:cNvSpPr>
          <p:nvPr/>
        </p:nvSpPr>
        <p:spPr bwMode="auto">
          <a:xfrm>
            <a:off x="0" y="288925"/>
            <a:ext cx="10080625" cy="1258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REGENERATE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b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Obeticolic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Acid </a:t>
            </a:r>
            <a:r>
              <a:rPr kumimoji="0" lang="it-IT" sz="3200" b="1" i="0" u="sng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</a:t>
            </a:r>
            <a:r>
              <a:rPr kumimoji="0" lang="it-IT" sz="3200" b="1" i="0" u="sng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ASH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Phase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III </a:t>
            </a:r>
            <a:r>
              <a:rPr kumimoji="0" lang="it-IT" sz="3200" b="1" i="0" u="sng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reatment Trial:</a:t>
            </a:r>
          </a:p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18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Interim Analysis</a:t>
            </a:r>
          </a:p>
        </p:txBody>
      </p:sp>
      <p:pic>
        <p:nvPicPr>
          <p:cNvPr id="78851" name="Picture 2" descr="C:\Users\c\Documents\Logos vari\nuovo logo Unipa.PNG">
            <a:extLst>
              <a:ext uri="{FF2B5EF4-FFF2-40B4-BE49-F238E27FC236}">
                <a16:creationId xmlns:a16="http://schemas.microsoft.com/office/drawing/2014/main" id="{1A580255-1E9D-4FF6-8316-28DC1338F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Immagine 1">
            <a:extLst>
              <a:ext uri="{FF2B5EF4-FFF2-40B4-BE49-F238E27FC236}">
                <a16:creationId xmlns:a16="http://schemas.microsoft.com/office/drawing/2014/main" id="{D2234BDE-206E-4778-A36F-6A8F5CF26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5500"/>
            <a:ext cx="45720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arrotondato 2">
            <a:extLst>
              <a:ext uri="{FF2B5EF4-FFF2-40B4-BE49-F238E27FC236}">
                <a16:creationId xmlns:a16="http://schemas.microsoft.com/office/drawing/2014/main" id="{13179497-F21F-44F9-9B51-BC4CF98426AA}"/>
              </a:ext>
            </a:extLst>
          </p:cNvPr>
          <p:cNvSpPr/>
          <p:nvPr/>
        </p:nvSpPr>
        <p:spPr>
          <a:xfrm>
            <a:off x="215900" y="1979613"/>
            <a:ext cx="4248150" cy="576262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Fibrosis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improvement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≥1 stage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without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NASH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impairment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</a:p>
        </p:txBody>
      </p:sp>
      <p:pic>
        <p:nvPicPr>
          <p:cNvPr id="78854" name="Immagine 5">
            <a:extLst>
              <a:ext uri="{FF2B5EF4-FFF2-40B4-BE49-F238E27FC236}">
                <a16:creationId xmlns:a16="http://schemas.microsoft.com/office/drawing/2014/main" id="{C374C7EF-66FC-43BB-A639-C41289FDC6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930525"/>
            <a:ext cx="4949825" cy="372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arrotondato 8">
            <a:extLst>
              <a:ext uri="{FF2B5EF4-FFF2-40B4-BE49-F238E27FC236}">
                <a16:creationId xmlns:a16="http://schemas.microsoft.com/office/drawing/2014/main" id="{5240F9DE-4FD8-480D-8159-23948F94E6CF}"/>
              </a:ext>
            </a:extLst>
          </p:cNvPr>
          <p:cNvSpPr/>
          <p:nvPr/>
        </p:nvSpPr>
        <p:spPr>
          <a:xfrm>
            <a:off x="5256213" y="1979613"/>
            <a:ext cx="4248150" cy="576262"/>
          </a:xfrm>
          <a:prstGeom prst="round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Improvement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≥1 Point</a:t>
            </a:r>
          </a:p>
        </p:txBody>
      </p:sp>
      <p:sp>
        <p:nvSpPr>
          <p:cNvPr id="7" name="Rettangolo arrotondato 6">
            <a:extLst>
              <a:ext uri="{FF2B5EF4-FFF2-40B4-BE49-F238E27FC236}">
                <a16:creationId xmlns:a16="http://schemas.microsoft.com/office/drawing/2014/main" id="{1C5542CA-4B20-4EF7-A1B0-A01B9E6F294C}"/>
              </a:ext>
            </a:extLst>
          </p:cNvPr>
          <p:cNvSpPr/>
          <p:nvPr/>
        </p:nvSpPr>
        <p:spPr>
          <a:xfrm>
            <a:off x="1079500" y="6788151"/>
            <a:ext cx="8424863" cy="503237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Higher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Incidence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of </a:t>
            </a:r>
            <a:r>
              <a:rPr kumimoji="0" 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pruritus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grpSp>
        <p:nvGrpSpPr>
          <p:cNvPr id="78857" name="Gruppo 10">
            <a:extLst>
              <a:ext uri="{FF2B5EF4-FFF2-40B4-BE49-F238E27FC236}">
                <a16:creationId xmlns:a16="http://schemas.microsoft.com/office/drawing/2014/main" id="{DF91E18E-9D63-425A-A107-EED2B3668F5D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78858" name="Immagine 11">
              <a:extLst>
                <a:ext uri="{FF2B5EF4-FFF2-40B4-BE49-F238E27FC236}">
                  <a16:creationId xmlns:a16="http://schemas.microsoft.com/office/drawing/2014/main" id="{B595C1F4-70AA-4ECD-A059-F46C7B279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859" name="Immagine 12">
              <a:extLst>
                <a:ext uri="{FF2B5EF4-FFF2-40B4-BE49-F238E27FC236}">
                  <a16:creationId xmlns:a16="http://schemas.microsoft.com/office/drawing/2014/main" id="{D6BB57DF-C0CD-472C-A80C-9AE00B9A2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 Box 63">
            <a:extLst>
              <a:ext uri="{FF2B5EF4-FFF2-40B4-BE49-F238E27FC236}">
                <a16:creationId xmlns:a16="http://schemas.microsoft.com/office/drawing/2014/main" id="{86C17B2A-ACB9-0A42-9823-18BADA815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642" y="7291388"/>
            <a:ext cx="2407858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23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Younossi</a:t>
            </a:r>
            <a:r>
              <a:rPr kumimoji="0" lang="en-US" altLang="it-IT" sz="1323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Lancet 2019</a:t>
            </a:r>
            <a:endParaRPr kumimoji="0" lang="it-IT" altLang="it-IT" sz="1323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50725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Segnaposto contenuto 3">
            <a:extLst>
              <a:ext uri="{FF2B5EF4-FFF2-40B4-BE49-F238E27FC236}">
                <a16:creationId xmlns:a16="http://schemas.microsoft.com/office/drawing/2014/main" id="{9478B96F-BC81-4260-B9CE-F24191F95D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6988" y="1887538"/>
            <a:ext cx="10180638" cy="5672137"/>
          </a:xfr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2D919A1-8EDF-4B35-83DA-52A6C266C036}"/>
              </a:ext>
            </a:extLst>
          </p:cNvPr>
          <p:cNvSpPr txBox="1">
            <a:spLocks/>
          </p:cNvSpPr>
          <p:nvPr/>
        </p:nvSpPr>
        <p:spPr bwMode="auto">
          <a:xfrm>
            <a:off x="0" y="288925"/>
            <a:ext cx="10080625" cy="1258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REGENERATE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Study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</a:t>
            </a:r>
            <a:b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Obeticolic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Acid </a:t>
            </a:r>
            <a:r>
              <a:rPr kumimoji="0" lang="it-IT" sz="3200" b="1" i="0" u="sng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 </a:t>
            </a:r>
            <a:r>
              <a:rPr kumimoji="0" lang="it-IT" sz="3200" b="1" i="0" u="sng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ASH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Phase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III </a:t>
            </a:r>
            <a:r>
              <a:rPr kumimoji="0" lang="it-IT" sz="3200" b="1" i="0" u="sng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reatment Trial:</a:t>
            </a:r>
          </a:p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18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Months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Interim Analysis</a:t>
            </a:r>
          </a:p>
        </p:txBody>
      </p:sp>
      <p:pic>
        <p:nvPicPr>
          <p:cNvPr id="80900" name="Picture 2" descr="C:\Users\c\Documents\Logos vari\nuovo logo Unipa.PNG">
            <a:extLst>
              <a:ext uri="{FF2B5EF4-FFF2-40B4-BE49-F238E27FC236}">
                <a16:creationId xmlns:a16="http://schemas.microsoft.com/office/drawing/2014/main" id="{766D13B8-9D9E-4074-AC71-332A9BB69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901" name="Gruppo 10">
            <a:extLst>
              <a:ext uri="{FF2B5EF4-FFF2-40B4-BE49-F238E27FC236}">
                <a16:creationId xmlns:a16="http://schemas.microsoft.com/office/drawing/2014/main" id="{925FC9BA-0F4D-4B79-9E8F-98DAB58474D3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80902" name="Immagine 11">
              <a:extLst>
                <a:ext uri="{FF2B5EF4-FFF2-40B4-BE49-F238E27FC236}">
                  <a16:creationId xmlns:a16="http://schemas.microsoft.com/office/drawing/2014/main" id="{0C3F791B-C311-4DBA-AA19-D059D085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903" name="Immagine 12">
              <a:extLst>
                <a:ext uri="{FF2B5EF4-FFF2-40B4-BE49-F238E27FC236}">
                  <a16:creationId xmlns:a16="http://schemas.microsoft.com/office/drawing/2014/main" id="{3C9F87C0-3A13-468F-BF6F-24A248B43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63">
            <a:extLst>
              <a:ext uri="{FF2B5EF4-FFF2-40B4-BE49-F238E27FC236}">
                <a16:creationId xmlns:a16="http://schemas.microsoft.com/office/drawing/2014/main" id="{C7E49706-7E24-E444-AA78-F19F78AF5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1642" y="7236221"/>
            <a:ext cx="2407858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23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Younossi</a:t>
            </a:r>
            <a:r>
              <a:rPr kumimoji="0" lang="en-US" altLang="it-IT" sz="1323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Lancet 2019</a:t>
            </a:r>
            <a:endParaRPr kumimoji="0" lang="it-IT" altLang="it-IT" sz="1323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E17BFB9-3922-1F4D-A65A-C1756ACF8EA8}"/>
              </a:ext>
            </a:extLst>
          </p:cNvPr>
          <p:cNvSpPr/>
          <p:nvPr/>
        </p:nvSpPr>
        <p:spPr bwMode="auto">
          <a:xfrm>
            <a:off x="0" y="7092205"/>
            <a:ext cx="10080625" cy="43254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0" name="Text Box 63">
            <a:extLst>
              <a:ext uri="{FF2B5EF4-FFF2-40B4-BE49-F238E27FC236}">
                <a16:creationId xmlns:a16="http://schemas.microsoft.com/office/drawing/2014/main" id="{CB0E33D6-DB08-8C4E-991C-55F4390AA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4042" y="7164213"/>
            <a:ext cx="2407858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23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Younossi</a:t>
            </a:r>
            <a:r>
              <a:rPr kumimoji="0" lang="en-US" altLang="it-IT" sz="1323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Lancet 2019</a:t>
            </a:r>
            <a:endParaRPr kumimoji="0" lang="it-IT" altLang="it-IT" sz="1323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6013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477451B4-C7A1-4704-82AC-1F072E69B2D1}"/>
              </a:ext>
            </a:extLst>
          </p:cNvPr>
          <p:cNvSpPr txBox="1">
            <a:spLocks/>
          </p:cNvSpPr>
          <p:nvPr/>
        </p:nvSpPr>
        <p:spPr bwMode="auto">
          <a:xfrm>
            <a:off x="0" y="395288"/>
            <a:ext cx="10080625" cy="125888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Obeticolic</a:t>
            </a: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Acid and </a:t>
            </a:r>
            <a:r>
              <a:rPr kumimoji="0" lang="it-IT" sz="40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Lipoproteins</a:t>
            </a:r>
            <a:r>
              <a:rPr kumimoji="0" lang="it-IT" sz="40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in NASH</a:t>
            </a:r>
          </a:p>
        </p:txBody>
      </p:sp>
      <p:pic>
        <p:nvPicPr>
          <p:cNvPr id="87043" name="Picture 2" descr="C:\Users\c\Documents\Logos vari\nuovo logo Unipa.PNG">
            <a:extLst>
              <a:ext uri="{FF2B5EF4-FFF2-40B4-BE49-F238E27FC236}">
                <a16:creationId xmlns:a16="http://schemas.microsoft.com/office/drawing/2014/main" id="{BC27B4F3-9179-41F4-88E4-85067C3A6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 Box 63">
            <a:extLst>
              <a:ext uri="{FF2B5EF4-FFF2-40B4-BE49-F238E27FC236}">
                <a16:creationId xmlns:a16="http://schemas.microsoft.com/office/drawing/2014/main" id="{0A2B3503-9248-40E5-9B99-006731EEB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1925" y="7164388"/>
            <a:ext cx="21875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Siddiqui et al, JHEP 2020</a:t>
            </a:r>
            <a:endParaRPr kumimoji="0" lang="it-IT" altLang="it-IT" sz="1300" b="1" i="0" u="none" strike="noStrike" kern="1200" cap="none" spc="0" normalizeH="0" baseline="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7045" name="Immagine 7">
            <a:extLst>
              <a:ext uri="{FF2B5EF4-FFF2-40B4-BE49-F238E27FC236}">
                <a16:creationId xmlns:a16="http://schemas.microsoft.com/office/drawing/2014/main" id="{650F5285-CBF8-4452-9D35-ABEB7F9E1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657350"/>
            <a:ext cx="98012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6" name="Gruppo 10">
            <a:extLst>
              <a:ext uri="{FF2B5EF4-FFF2-40B4-BE49-F238E27FC236}">
                <a16:creationId xmlns:a16="http://schemas.microsoft.com/office/drawing/2014/main" id="{2E349329-5ABB-4BBC-9168-5A0931D2557E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87047" name="Immagine 11">
              <a:extLst>
                <a:ext uri="{FF2B5EF4-FFF2-40B4-BE49-F238E27FC236}">
                  <a16:creationId xmlns:a16="http://schemas.microsoft.com/office/drawing/2014/main" id="{217CC27A-015B-4549-94B2-16226823F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048" name="Immagine 12">
              <a:extLst>
                <a:ext uri="{FF2B5EF4-FFF2-40B4-BE49-F238E27FC236}">
                  <a16:creationId xmlns:a16="http://schemas.microsoft.com/office/drawing/2014/main" id="{B628CBE1-5060-48B8-9F2C-9A91F1766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53EA44FF-2520-CE47-AA3E-B4DFBD1C6D35}"/>
              </a:ext>
            </a:extLst>
          </p:cNvPr>
          <p:cNvSpPr/>
          <p:nvPr/>
        </p:nvSpPr>
        <p:spPr bwMode="auto">
          <a:xfrm>
            <a:off x="1655936" y="7019925"/>
            <a:ext cx="6048672" cy="446088"/>
          </a:xfrm>
          <a:prstGeom prst="roundRect">
            <a:avLst/>
          </a:prstGeom>
          <a:ln w="76200">
            <a:solidFill>
              <a:srgbClr val="990033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LDL </a:t>
            </a:r>
            <a:r>
              <a:rPr kumimoji="0" lang="it-IT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Cholesterol</a:t>
            </a:r>
            <a:r>
              <a:rPr kumimoji="0" lang="it-IT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Increase</a:t>
            </a:r>
            <a:r>
              <a:rPr kumimoji="0" lang="it-IT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Sensitive to </a:t>
            </a:r>
            <a:r>
              <a:rPr kumimoji="0" lang="it-IT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Statin</a:t>
            </a:r>
            <a:r>
              <a:rPr lang="it-IT" dirty="0" err="1">
                <a:latin typeface="Times New Roman" pitchFamily="18" charset="0"/>
              </a:rPr>
              <a:t>s</a:t>
            </a:r>
            <a:endParaRPr kumimoji="0" lang="it-IT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contenuto 3">
            <a:extLst>
              <a:ext uri="{FF2B5EF4-FFF2-40B4-BE49-F238E27FC236}">
                <a16:creationId xmlns:a16="http://schemas.microsoft.com/office/drawing/2014/main" id="{3B299305-1112-BD4E-8A05-0BB0520ED778}"/>
              </a:ext>
            </a:extLst>
          </p:cNvPr>
          <p:cNvSpPr txBox="1">
            <a:spLocks/>
          </p:cNvSpPr>
          <p:nvPr/>
        </p:nvSpPr>
        <p:spPr bwMode="auto">
          <a:xfrm>
            <a:off x="582611" y="2345630"/>
            <a:ext cx="8915400" cy="4962599"/>
          </a:xfrm>
          <a:prstGeom prst="rect">
            <a:avLst/>
          </a:prstGeom>
          <a:noFill/>
          <a:ln w="857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55979" indent="-255979" algn="l" defTabSz="335747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556008" indent="-213117" algn="l" defTabSz="335747" rtl="0" eaLnBrk="0" fontAlgn="base" hangingPunct="0"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6039" indent="-170256" algn="l" defTabSz="335747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98930" indent="-170256" algn="l" defTabSz="3357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1822" indent="-170256" algn="l" defTabSz="3357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</a:rPr>
              <a:t>PICO 6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rPr>
              <a:t>- In adult patients with NAFLD, what is the efficacy of pharmacological treatment on histologically-assessed liver damage and liver-related outcomes in comparison with no pharmacological intervention? 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/>
              </a:rPr>
              <a:t>Recommendation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In patients with NASH pioglitazone may be used to improve NASH and fibrosis, although the drug is off-label and the risk/benefit balance related to pioglitazone side-effects should be discussed with each patient (B, 2)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In patients with NASH vitamin E may be used to improve NASH and fibrosis, even if risks and benefits should be discussed with each patient (B, 2)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In patients with NASH standard or high-dose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ursodeoxycholic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 acid (UDCA) should not be used to treat NASH and fibrosis, because ineffective (B, 2)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/>
              </a:rPr>
              <a:t>In patients with NASH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/>
              </a:rPr>
              <a:t>obeticholic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ＭＳ Ｐゴシック"/>
              </a:rPr>
              <a:t> acid may improve fibrosis without worsening of NASH, but its use is waiting for approval by regulatory agencies, based on additional safety and efficacy data (B, 2)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pic>
        <p:nvPicPr>
          <p:cNvPr id="5" name="Picture 2" descr="C:\Users\c\Documents\Logos vari\nuovo logo Unipa.PNG">
            <a:extLst>
              <a:ext uri="{FF2B5EF4-FFF2-40B4-BE49-F238E27FC236}">
                <a16:creationId xmlns:a16="http://schemas.microsoft.com/office/drawing/2014/main" id="{A210FDE0-6A00-744D-8959-30968CD99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122237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>
            <a:extLst>
              <a:ext uri="{FF2B5EF4-FFF2-40B4-BE49-F238E27FC236}">
                <a16:creationId xmlns:a16="http://schemas.microsoft.com/office/drawing/2014/main" id="{31D22BC5-F8BB-CC4A-A0B9-429E3E104C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0" y="193648"/>
            <a:ext cx="476250" cy="16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2">
            <a:extLst>
              <a:ext uri="{FF2B5EF4-FFF2-40B4-BE49-F238E27FC236}">
                <a16:creationId xmlns:a16="http://schemas.microsoft.com/office/drawing/2014/main" id="{F43C1A1C-4F8C-1241-9A1F-41B381BF78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294" y="34925"/>
            <a:ext cx="473244" cy="20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1">
            <a:extLst>
              <a:ext uri="{FF2B5EF4-FFF2-40B4-BE49-F238E27FC236}">
                <a16:creationId xmlns:a16="http://schemas.microsoft.com/office/drawing/2014/main" id="{7781D4EA-9991-B9EB-FA3B-928F2CA56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" y="347260"/>
            <a:ext cx="10004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AISF-SID-SIO NAFLD </a:t>
            </a:r>
            <a:r>
              <a:rPr kumimoji="0" 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Guidelines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2021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4C1DE50-E8F9-2ED1-F6DE-2FA3AA04F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18" y="3584475"/>
            <a:ext cx="9654788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90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\Documents\Logos vari\nuovo logo Unipa.PNG">
            <a:extLst>
              <a:ext uri="{FF2B5EF4-FFF2-40B4-BE49-F238E27FC236}">
                <a16:creationId xmlns:a16="http://schemas.microsoft.com/office/drawing/2014/main" id="{CC8A6BAF-D66F-4CCB-B898-06A2EC92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16C5CF83-E014-45DB-99E1-8780FE70AF94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Drug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Therapy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and NASH: </a:t>
            </a:r>
            <a:b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</a:b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What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Targets?</a:t>
            </a:r>
          </a:p>
        </p:txBody>
      </p:sp>
      <p:sp>
        <p:nvSpPr>
          <p:cNvPr id="57349" name="Text Box 63">
            <a:extLst>
              <a:ext uri="{FF2B5EF4-FFF2-40B4-BE49-F238E27FC236}">
                <a16:creationId xmlns:a16="http://schemas.microsoft.com/office/drawing/2014/main" id="{9C468383-B306-4EEA-AA7F-DAAE8DA2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171" y="7192963"/>
            <a:ext cx="3480329" cy="3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Vuppalanchi</a:t>
            </a:r>
            <a:r>
              <a:rPr kumimoji="0" lang="en-US" alt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Gastroenterology 2021</a:t>
            </a:r>
            <a:endParaRPr kumimoji="0" lang="it-IT" altLang="it-IT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350" name="Gruppo 10">
            <a:extLst>
              <a:ext uri="{FF2B5EF4-FFF2-40B4-BE49-F238E27FC236}">
                <a16:creationId xmlns:a16="http://schemas.microsoft.com/office/drawing/2014/main" id="{64EA993D-FD8B-4CB2-9C0C-D96684461647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57351" name="Immagine 11">
              <a:extLst>
                <a:ext uri="{FF2B5EF4-FFF2-40B4-BE49-F238E27FC236}">
                  <a16:creationId xmlns:a16="http://schemas.microsoft.com/office/drawing/2014/main" id="{997CB70A-3130-4C8A-BC6C-A31AE551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Immagine 12">
              <a:extLst>
                <a:ext uri="{FF2B5EF4-FFF2-40B4-BE49-F238E27FC236}">
                  <a16:creationId xmlns:a16="http://schemas.microsoft.com/office/drawing/2014/main" id="{D40C3B71-C24C-4008-BBAB-576FA654F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9C9A90F-9BF7-D24A-83C5-06D8545B8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88" y="1691605"/>
            <a:ext cx="6710708" cy="5397297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D0FF597-8233-284C-89A2-6DB601161ED3}"/>
              </a:ext>
            </a:extLst>
          </p:cNvPr>
          <p:cNvSpPr/>
          <p:nvPr/>
        </p:nvSpPr>
        <p:spPr bwMode="auto">
          <a:xfrm>
            <a:off x="7200552" y="2555701"/>
            <a:ext cx="1296144" cy="1008112"/>
          </a:xfrm>
          <a:prstGeom prst="roundRect">
            <a:avLst/>
          </a:prstGeom>
          <a:noFill/>
          <a:ln w="1206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24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magine 1">
            <a:extLst>
              <a:ext uri="{FF2B5EF4-FFF2-40B4-BE49-F238E27FC236}">
                <a16:creationId xmlns:a16="http://schemas.microsoft.com/office/drawing/2014/main" id="{B7E16DB8-F8AA-4AE8-8EF8-DA2874881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1403350"/>
            <a:ext cx="8923338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5">
            <a:extLst>
              <a:ext uri="{FF2B5EF4-FFF2-40B4-BE49-F238E27FC236}">
                <a16:creationId xmlns:a16="http://schemas.microsoft.com/office/drawing/2014/main" id="{EB150D91-A47B-44C2-B04A-B9917C6E4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107950"/>
            <a:ext cx="8991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 defTabSz="45720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 defTabSz="4572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 defTabSz="4572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 defTabSz="4572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GLP-1 </a:t>
            </a:r>
            <a:r>
              <a:rPr kumimoji="0" lang="it-IT" alt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Analogues</a:t>
            </a:r>
            <a:r>
              <a:rPr kumimoji="0" lang="it-IT" alt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NASH</a:t>
            </a:r>
          </a:p>
        </p:txBody>
      </p:sp>
      <p:pic>
        <p:nvPicPr>
          <p:cNvPr id="62468" name="Picture 2" descr="C:\Users\c\Documents\Logos vari\nuovo logo Unipa.PNG">
            <a:extLst>
              <a:ext uri="{FF2B5EF4-FFF2-40B4-BE49-F238E27FC236}">
                <a16:creationId xmlns:a16="http://schemas.microsoft.com/office/drawing/2014/main" id="{2AAEC4F9-68A7-4868-927C-768D8A8E3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2469" name="Gruppo 10">
            <a:extLst>
              <a:ext uri="{FF2B5EF4-FFF2-40B4-BE49-F238E27FC236}">
                <a16:creationId xmlns:a16="http://schemas.microsoft.com/office/drawing/2014/main" id="{250655C8-EB92-4893-B00C-197FA94C8A2B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2470" name="Immagine 11">
              <a:extLst>
                <a:ext uri="{FF2B5EF4-FFF2-40B4-BE49-F238E27FC236}">
                  <a16:creationId xmlns:a16="http://schemas.microsoft.com/office/drawing/2014/main" id="{08A73F4D-20D3-4D40-801D-732BC7D30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2471" name="Immagine 12">
              <a:extLst>
                <a:ext uri="{FF2B5EF4-FFF2-40B4-BE49-F238E27FC236}">
                  <a16:creationId xmlns:a16="http://schemas.microsoft.com/office/drawing/2014/main" id="{10477B92-CFB4-4F3E-A047-B2278676D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14970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>
            <a:extLst>
              <a:ext uri="{FF2B5EF4-FFF2-40B4-BE49-F238E27FC236}">
                <a16:creationId xmlns:a16="http://schemas.microsoft.com/office/drawing/2014/main" id="{E8E387BC-7FC3-4529-A37E-58CDEB54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7192963"/>
            <a:ext cx="22939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Newsome P et al, NEJM 2021</a:t>
            </a:r>
          </a:p>
        </p:txBody>
      </p:sp>
      <p:sp>
        <p:nvSpPr>
          <p:cNvPr id="67587" name="Titolo 1">
            <a:extLst>
              <a:ext uri="{FF2B5EF4-FFF2-40B4-BE49-F238E27FC236}">
                <a16:creationId xmlns:a16="http://schemas.microsoft.com/office/drawing/2014/main" id="{B290F9E5-D7B4-4165-821F-45AD1429D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2b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</a:t>
            </a:r>
          </a:p>
        </p:txBody>
      </p:sp>
      <p:pic>
        <p:nvPicPr>
          <p:cNvPr id="67588" name="Picture 2" descr="C:\Users\c\Documents\Logos vari\nuovo logo Unipa.PNG">
            <a:extLst>
              <a:ext uri="{FF2B5EF4-FFF2-40B4-BE49-F238E27FC236}">
                <a16:creationId xmlns:a16="http://schemas.microsoft.com/office/drawing/2014/main" id="{300097EE-8367-449F-9F84-8449E523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9" name="Gruppo 10">
            <a:extLst>
              <a:ext uri="{FF2B5EF4-FFF2-40B4-BE49-F238E27FC236}">
                <a16:creationId xmlns:a16="http://schemas.microsoft.com/office/drawing/2014/main" id="{4151ED32-28F9-4214-BBE9-AFA161938895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7592" name="Immagine 11">
              <a:extLst>
                <a:ext uri="{FF2B5EF4-FFF2-40B4-BE49-F238E27FC236}">
                  <a16:creationId xmlns:a16="http://schemas.microsoft.com/office/drawing/2014/main" id="{D0121AA4-729E-4992-A0B0-52A2378C1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Immagine 12">
              <a:extLst>
                <a:ext uri="{FF2B5EF4-FFF2-40B4-BE49-F238E27FC236}">
                  <a16:creationId xmlns:a16="http://schemas.microsoft.com/office/drawing/2014/main" id="{439F7C57-6C23-453B-9D31-004CD083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591" name="Rettangolo arrotondato 4">
            <a:extLst>
              <a:ext uri="{FF2B5EF4-FFF2-40B4-BE49-F238E27FC236}">
                <a16:creationId xmlns:a16="http://schemas.microsoft.com/office/drawing/2014/main" id="{65CFF6F7-BCFF-4D7A-BDFA-DA0161361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258888"/>
            <a:ext cx="9720262" cy="81597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NASH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with F1 to F3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Fibrosis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about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50% with F3)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60% with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Diabetes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0C23B74-8685-EB4A-A028-1A93395E91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3928" y="2267669"/>
            <a:ext cx="6652817" cy="4853285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6B7232A0-60DE-854D-A56E-76B921572EAF}"/>
              </a:ext>
            </a:extLst>
          </p:cNvPr>
          <p:cNvSpPr/>
          <p:nvPr/>
        </p:nvSpPr>
        <p:spPr bwMode="auto">
          <a:xfrm>
            <a:off x="1511920" y="5484812"/>
            <a:ext cx="6912768" cy="455265"/>
          </a:xfrm>
          <a:prstGeom prst="roundRect">
            <a:avLst/>
          </a:prstGeom>
          <a:noFill/>
          <a:ln w="889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399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>
            <a:extLst>
              <a:ext uri="{FF2B5EF4-FFF2-40B4-BE49-F238E27FC236}">
                <a16:creationId xmlns:a16="http://schemas.microsoft.com/office/drawing/2014/main" id="{E8E387BC-7FC3-4529-A37E-58CDEB54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7192963"/>
            <a:ext cx="22939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Newsome P et al, NEJM 2021</a:t>
            </a:r>
          </a:p>
        </p:txBody>
      </p:sp>
      <p:sp>
        <p:nvSpPr>
          <p:cNvPr id="67587" name="Titolo 1">
            <a:extLst>
              <a:ext uri="{FF2B5EF4-FFF2-40B4-BE49-F238E27FC236}">
                <a16:creationId xmlns:a16="http://schemas.microsoft.com/office/drawing/2014/main" id="{B290F9E5-D7B4-4165-821F-45AD1429D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2b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</a:t>
            </a:r>
          </a:p>
        </p:txBody>
      </p:sp>
      <p:pic>
        <p:nvPicPr>
          <p:cNvPr id="67588" name="Picture 2" descr="C:\Users\c\Documents\Logos vari\nuovo logo Unipa.PNG">
            <a:extLst>
              <a:ext uri="{FF2B5EF4-FFF2-40B4-BE49-F238E27FC236}">
                <a16:creationId xmlns:a16="http://schemas.microsoft.com/office/drawing/2014/main" id="{300097EE-8367-449F-9F84-8449E523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9" name="Gruppo 10">
            <a:extLst>
              <a:ext uri="{FF2B5EF4-FFF2-40B4-BE49-F238E27FC236}">
                <a16:creationId xmlns:a16="http://schemas.microsoft.com/office/drawing/2014/main" id="{4151ED32-28F9-4214-BBE9-AFA161938895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7592" name="Immagine 11">
              <a:extLst>
                <a:ext uri="{FF2B5EF4-FFF2-40B4-BE49-F238E27FC236}">
                  <a16:creationId xmlns:a16="http://schemas.microsoft.com/office/drawing/2014/main" id="{D0121AA4-729E-4992-A0B0-52A2378C1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Immagine 12">
              <a:extLst>
                <a:ext uri="{FF2B5EF4-FFF2-40B4-BE49-F238E27FC236}">
                  <a16:creationId xmlns:a16="http://schemas.microsoft.com/office/drawing/2014/main" id="{439F7C57-6C23-453B-9D31-004CD083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7590" name="Immagine 4">
            <a:extLst>
              <a:ext uri="{FF2B5EF4-FFF2-40B4-BE49-F238E27FC236}">
                <a16:creationId xmlns:a16="http://schemas.microsoft.com/office/drawing/2014/main" id="{10CFC52E-D960-4E9F-B391-03F6B6A72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35621"/>
            <a:ext cx="9577387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Rettangolo arrotondato 4">
            <a:extLst>
              <a:ext uri="{FF2B5EF4-FFF2-40B4-BE49-F238E27FC236}">
                <a16:creationId xmlns:a16="http://schemas.microsoft.com/office/drawing/2014/main" id="{65CFF6F7-BCFF-4D7A-BDFA-DA0161361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043533"/>
            <a:ext cx="9720262" cy="648741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NASH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with F2 to F3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Fibrosis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ttangolo con angoli arrotondati 9">
            <a:extLst>
              <a:ext uri="{FF2B5EF4-FFF2-40B4-BE49-F238E27FC236}">
                <a16:creationId xmlns:a16="http://schemas.microsoft.com/office/drawing/2014/main" id="{43C78021-04E8-FE40-80F0-B645DC36459E}"/>
              </a:ext>
            </a:extLst>
          </p:cNvPr>
          <p:cNvSpPr/>
          <p:nvPr/>
        </p:nvSpPr>
        <p:spPr bwMode="auto">
          <a:xfrm>
            <a:off x="288478" y="6300117"/>
            <a:ext cx="9504362" cy="851000"/>
          </a:xfrm>
          <a:prstGeom prst="roundRect">
            <a:avLst/>
          </a:prstGeom>
          <a:noFill/>
          <a:ln w="889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Similar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results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in the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entire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cohort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including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F1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patients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, and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when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stratifying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patients</a:t>
            </a:r>
            <a:r>
              <a:rPr kumimoji="0" lang="it-IT" sz="2400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 for </a:t>
            </a:r>
            <a:r>
              <a:rPr kumimoji="0" lang="it-IT" sz="2400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diabetes</a:t>
            </a:r>
            <a:endParaRPr kumimoji="0" lang="it-IT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3103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50825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Pharmacological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  <a:br>
              <a:rPr lang="it-IT" altLang="it-IT" sz="5400" b="1" dirty="0">
                <a:solidFill>
                  <a:srgbClr val="002060"/>
                </a:solidFill>
              </a:rPr>
            </a:br>
            <a:r>
              <a:rPr lang="it-IT" altLang="it-IT" b="1" dirty="0">
                <a:solidFill>
                  <a:srgbClr val="002060"/>
                </a:solidFill>
              </a:rPr>
              <a:t>The </a:t>
            </a:r>
            <a:r>
              <a:rPr lang="it-IT" altLang="it-IT" b="1" dirty="0" err="1">
                <a:solidFill>
                  <a:srgbClr val="002060"/>
                </a:solidFill>
              </a:rPr>
              <a:t>Present</a:t>
            </a:r>
            <a:endParaRPr lang="it-IT" altLang="it-IT" sz="5400" b="1" dirty="0">
              <a:solidFill>
                <a:srgbClr val="002060"/>
              </a:solidFill>
            </a:endParaRPr>
          </a:p>
        </p:txBody>
      </p:sp>
      <p:sp>
        <p:nvSpPr>
          <p:cNvPr id="49156" name="Stella a 24 punte 1">
            <a:extLst>
              <a:ext uri="{FF2B5EF4-FFF2-40B4-BE49-F238E27FC236}">
                <a16:creationId xmlns:a16="http://schemas.microsoft.com/office/drawing/2014/main" id="{1A0474C5-0C92-4347-BFC2-615B99D2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628031"/>
            <a:ext cx="4752975" cy="4248150"/>
          </a:xfrm>
          <a:prstGeom prst="star24">
            <a:avLst>
              <a:gd name="adj" fmla="val 375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Hepatic</a:t>
            </a:r>
            <a:r>
              <a:rPr kumimoji="0" lang="it-IT" alt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Disease</a:t>
            </a:r>
            <a:endParaRPr kumimoji="0" lang="it-IT" altLang="it-IT" sz="5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157" name="Stella a 24 punte 2">
            <a:extLst>
              <a:ext uri="{FF2B5EF4-FFF2-40B4-BE49-F238E27FC236}">
                <a16:creationId xmlns:a16="http://schemas.microsoft.com/office/drawing/2014/main" id="{7E8AA31F-E9DB-4709-80F8-82A2D42A3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688" y="2556593"/>
            <a:ext cx="4752975" cy="4248150"/>
          </a:xfrm>
          <a:prstGeom prst="star24">
            <a:avLst>
              <a:gd name="adj" fmla="val 375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Extra-hepatic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Disease</a:t>
            </a:r>
          </a:p>
        </p:txBody>
      </p:sp>
      <p:grpSp>
        <p:nvGrpSpPr>
          <p:cNvPr id="49158" name="Gruppo 10">
            <a:extLst>
              <a:ext uri="{FF2B5EF4-FFF2-40B4-BE49-F238E27FC236}">
                <a16:creationId xmlns:a16="http://schemas.microsoft.com/office/drawing/2014/main" id="{5F103B1D-8836-4919-8C7E-EB497CF04E99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49159" name="Immagine 11">
              <a:extLst>
                <a:ext uri="{FF2B5EF4-FFF2-40B4-BE49-F238E27FC236}">
                  <a16:creationId xmlns:a16="http://schemas.microsoft.com/office/drawing/2014/main" id="{DAD5306E-20F8-4680-B339-383B66E6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Immagine 12">
              <a:extLst>
                <a:ext uri="{FF2B5EF4-FFF2-40B4-BE49-F238E27FC236}">
                  <a16:creationId xmlns:a16="http://schemas.microsoft.com/office/drawing/2014/main" id="{A1A5800B-D567-45E6-9D17-5A545E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630906E-BE5D-489C-9FAA-00D4F7140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6656" y="904051"/>
            <a:ext cx="1871126" cy="17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02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>
            <a:extLst>
              <a:ext uri="{FF2B5EF4-FFF2-40B4-BE49-F238E27FC236}">
                <a16:creationId xmlns:a16="http://schemas.microsoft.com/office/drawing/2014/main" id="{E8E387BC-7FC3-4529-A37E-58CDEB54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7192963"/>
            <a:ext cx="22939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Newsome P et al, NEJM 2021</a:t>
            </a:r>
          </a:p>
        </p:txBody>
      </p:sp>
      <p:sp>
        <p:nvSpPr>
          <p:cNvPr id="67587" name="Titolo 1">
            <a:extLst>
              <a:ext uri="{FF2B5EF4-FFF2-40B4-BE49-F238E27FC236}">
                <a16:creationId xmlns:a16="http://schemas.microsoft.com/office/drawing/2014/main" id="{B290F9E5-D7B4-4165-821F-45AD1429D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2b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</a:t>
            </a:r>
          </a:p>
        </p:txBody>
      </p:sp>
      <p:pic>
        <p:nvPicPr>
          <p:cNvPr id="67588" name="Picture 2" descr="C:\Users\c\Documents\Logos vari\nuovo logo Unipa.PNG">
            <a:extLst>
              <a:ext uri="{FF2B5EF4-FFF2-40B4-BE49-F238E27FC236}">
                <a16:creationId xmlns:a16="http://schemas.microsoft.com/office/drawing/2014/main" id="{300097EE-8367-449F-9F84-8449E523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9" name="Gruppo 10">
            <a:extLst>
              <a:ext uri="{FF2B5EF4-FFF2-40B4-BE49-F238E27FC236}">
                <a16:creationId xmlns:a16="http://schemas.microsoft.com/office/drawing/2014/main" id="{4151ED32-28F9-4214-BBE9-AFA161938895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7592" name="Immagine 11">
              <a:extLst>
                <a:ext uri="{FF2B5EF4-FFF2-40B4-BE49-F238E27FC236}">
                  <a16:creationId xmlns:a16="http://schemas.microsoft.com/office/drawing/2014/main" id="{D0121AA4-729E-4992-A0B0-52A2378C1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Immagine 12">
              <a:extLst>
                <a:ext uri="{FF2B5EF4-FFF2-40B4-BE49-F238E27FC236}">
                  <a16:creationId xmlns:a16="http://schemas.microsoft.com/office/drawing/2014/main" id="{439F7C57-6C23-453B-9D31-004CD083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D0442FEA-9C41-9347-8381-10EDF8A1AB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02" y="2039936"/>
            <a:ext cx="8472242" cy="5057504"/>
          </a:xfrm>
          <a:prstGeom prst="rect">
            <a:avLst/>
          </a:prstGeom>
        </p:spPr>
      </p:pic>
      <p:sp>
        <p:nvSpPr>
          <p:cNvPr id="13" name="Rettangolo arrotondato 4">
            <a:extLst>
              <a:ext uri="{FF2B5EF4-FFF2-40B4-BE49-F238E27FC236}">
                <a16:creationId xmlns:a16="http://schemas.microsoft.com/office/drawing/2014/main" id="{F11AA1B1-5E54-F74E-87B0-1FDC468E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15541"/>
            <a:ext cx="9720262" cy="81597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NASH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with F1 to F3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Fibrosis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about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50% with F3)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60% with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Diabetes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id="{C934C22F-CE00-6447-976C-79E2B4355ACA}"/>
              </a:ext>
            </a:extLst>
          </p:cNvPr>
          <p:cNvSpPr/>
          <p:nvPr/>
        </p:nvSpPr>
        <p:spPr bwMode="auto">
          <a:xfrm>
            <a:off x="694680" y="1990253"/>
            <a:ext cx="1465311" cy="277416"/>
          </a:xfrm>
          <a:prstGeom prst="round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48DDC9F5-CF8B-CA43-A764-23AE01EA53F1}"/>
              </a:ext>
            </a:extLst>
          </p:cNvPr>
          <p:cNvSpPr/>
          <p:nvPr/>
        </p:nvSpPr>
        <p:spPr bwMode="auto">
          <a:xfrm>
            <a:off x="5087169" y="1979637"/>
            <a:ext cx="1465311" cy="277416"/>
          </a:xfrm>
          <a:prstGeom prst="round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0E241C9-E364-DD40-8D7B-2C7F716DDD51}"/>
              </a:ext>
            </a:extLst>
          </p:cNvPr>
          <p:cNvSpPr/>
          <p:nvPr/>
        </p:nvSpPr>
        <p:spPr bwMode="auto">
          <a:xfrm>
            <a:off x="694681" y="4582541"/>
            <a:ext cx="1825351" cy="277416"/>
          </a:xfrm>
          <a:prstGeom prst="round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FA098906-2AB4-B148-88B7-A9EB8487D4E1}"/>
              </a:ext>
            </a:extLst>
          </p:cNvPr>
          <p:cNvSpPr/>
          <p:nvPr/>
        </p:nvSpPr>
        <p:spPr bwMode="auto">
          <a:xfrm>
            <a:off x="5112320" y="4582541"/>
            <a:ext cx="1944216" cy="277416"/>
          </a:xfrm>
          <a:prstGeom prst="roundRect">
            <a:avLst/>
          </a:prstGeom>
          <a:noFill/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E5EA9B23-A765-DE47-B987-A9E95C882D3D}"/>
              </a:ext>
            </a:extLst>
          </p:cNvPr>
          <p:cNvSpPr/>
          <p:nvPr/>
        </p:nvSpPr>
        <p:spPr bwMode="auto">
          <a:xfrm>
            <a:off x="2664049" y="3275781"/>
            <a:ext cx="936104" cy="1008112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77A8CDD2-3FBC-B04F-9E27-CBF187FE6D4D}"/>
              </a:ext>
            </a:extLst>
          </p:cNvPr>
          <p:cNvSpPr/>
          <p:nvPr/>
        </p:nvSpPr>
        <p:spPr bwMode="auto">
          <a:xfrm>
            <a:off x="3588228" y="3419797"/>
            <a:ext cx="876020" cy="864096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0" name="Rettangolo con angoli arrotondati 19">
            <a:extLst>
              <a:ext uri="{FF2B5EF4-FFF2-40B4-BE49-F238E27FC236}">
                <a16:creationId xmlns:a16="http://schemas.microsoft.com/office/drawing/2014/main" id="{A451E681-61DC-9443-B554-D83720D04F2C}"/>
              </a:ext>
            </a:extLst>
          </p:cNvPr>
          <p:cNvSpPr/>
          <p:nvPr/>
        </p:nvSpPr>
        <p:spPr bwMode="auto">
          <a:xfrm>
            <a:off x="7128544" y="3047057"/>
            <a:ext cx="936104" cy="1236836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3ECDEEB-FA80-874B-889D-230AFF09C5A2}"/>
              </a:ext>
            </a:extLst>
          </p:cNvPr>
          <p:cNvSpPr/>
          <p:nvPr/>
        </p:nvSpPr>
        <p:spPr bwMode="auto">
          <a:xfrm>
            <a:off x="8052723" y="3491805"/>
            <a:ext cx="876020" cy="792088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2" name="Rettangolo con angoli arrotondati 21">
            <a:extLst>
              <a:ext uri="{FF2B5EF4-FFF2-40B4-BE49-F238E27FC236}">
                <a16:creationId xmlns:a16="http://schemas.microsoft.com/office/drawing/2014/main" id="{2AC4B0CA-93BD-5F41-AE74-783B97C8BC5B}"/>
              </a:ext>
            </a:extLst>
          </p:cNvPr>
          <p:cNvSpPr/>
          <p:nvPr/>
        </p:nvSpPr>
        <p:spPr bwMode="auto">
          <a:xfrm>
            <a:off x="2664048" y="5868069"/>
            <a:ext cx="936104" cy="1008112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3" name="Rettangolo con angoli arrotondati 22">
            <a:extLst>
              <a:ext uri="{FF2B5EF4-FFF2-40B4-BE49-F238E27FC236}">
                <a16:creationId xmlns:a16="http://schemas.microsoft.com/office/drawing/2014/main" id="{71C6BF5A-00DD-154B-92B1-D3819682FBA6}"/>
              </a:ext>
            </a:extLst>
          </p:cNvPr>
          <p:cNvSpPr/>
          <p:nvPr/>
        </p:nvSpPr>
        <p:spPr bwMode="auto">
          <a:xfrm>
            <a:off x="3588227" y="6084093"/>
            <a:ext cx="876020" cy="792088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70BFE6DE-E926-6F43-A123-A508596A8700}"/>
              </a:ext>
            </a:extLst>
          </p:cNvPr>
          <p:cNvSpPr/>
          <p:nvPr/>
        </p:nvSpPr>
        <p:spPr bwMode="auto">
          <a:xfrm>
            <a:off x="7128545" y="5436021"/>
            <a:ext cx="936104" cy="1512168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D1D3B5FC-E76C-D442-841D-ECE5F07519B5}"/>
              </a:ext>
            </a:extLst>
          </p:cNvPr>
          <p:cNvSpPr/>
          <p:nvPr/>
        </p:nvSpPr>
        <p:spPr bwMode="auto">
          <a:xfrm>
            <a:off x="8052724" y="6012085"/>
            <a:ext cx="876020" cy="936104"/>
          </a:xfrm>
          <a:prstGeom prst="round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4F8D69A2-C3C6-FC4E-A95B-5F0A32EB72A0}"/>
              </a:ext>
            </a:extLst>
          </p:cNvPr>
          <p:cNvSpPr/>
          <p:nvPr/>
        </p:nvSpPr>
        <p:spPr bwMode="auto">
          <a:xfrm>
            <a:off x="2701020" y="2478458"/>
            <a:ext cx="936104" cy="214586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A6D0F45E-7EF2-F747-9B29-E0389B8D17FE}"/>
              </a:ext>
            </a:extLst>
          </p:cNvPr>
          <p:cNvSpPr/>
          <p:nvPr/>
        </p:nvSpPr>
        <p:spPr bwMode="auto">
          <a:xfrm>
            <a:off x="3625199" y="2483693"/>
            <a:ext cx="876020" cy="317771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19431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>
            <a:extLst>
              <a:ext uri="{FF2B5EF4-FFF2-40B4-BE49-F238E27FC236}">
                <a16:creationId xmlns:a16="http://schemas.microsoft.com/office/drawing/2014/main" id="{E8E387BC-7FC3-4529-A37E-58CDEB54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7192963"/>
            <a:ext cx="22939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Newsome P et al, NEJM 2021</a:t>
            </a:r>
          </a:p>
        </p:txBody>
      </p:sp>
      <p:sp>
        <p:nvSpPr>
          <p:cNvPr id="67587" name="Titolo 1">
            <a:extLst>
              <a:ext uri="{FF2B5EF4-FFF2-40B4-BE49-F238E27FC236}">
                <a16:creationId xmlns:a16="http://schemas.microsoft.com/office/drawing/2014/main" id="{B290F9E5-D7B4-4165-821F-45AD1429D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2b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</a:t>
            </a:r>
          </a:p>
        </p:txBody>
      </p:sp>
      <p:pic>
        <p:nvPicPr>
          <p:cNvPr id="67588" name="Picture 2" descr="C:\Users\c\Documents\Logos vari\nuovo logo Unipa.PNG">
            <a:extLst>
              <a:ext uri="{FF2B5EF4-FFF2-40B4-BE49-F238E27FC236}">
                <a16:creationId xmlns:a16="http://schemas.microsoft.com/office/drawing/2014/main" id="{300097EE-8367-449F-9F84-8449E523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9" name="Gruppo 10">
            <a:extLst>
              <a:ext uri="{FF2B5EF4-FFF2-40B4-BE49-F238E27FC236}">
                <a16:creationId xmlns:a16="http://schemas.microsoft.com/office/drawing/2014/main" id="{4151ED32-28F9-4214-BBE9-AFA161938895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7592" name="Immagine 11">
              <a:extLst>
                <a:ext uri="{FF2B5EF4-FFF2-40B4-BE49-F238E27FC236}">
                  <a16:creationId xmlns:a16="http://schemas.microsoft.com/office/drawing/2014/main" id="{D0121AA4-729E-4992-A0B0-52A2378C1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Immagine 12">
              <a:extLst>
                <a:ext uri="{FF2B5EF4-FFF2-40B4-BE49-F238E27FC236}">
                  <a16:creationId xmlns:a16="http://schemas.microsoft.com/office/drawing/2014/main" id="{439F7C57-6C23-453B-9D31-004CD083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Rettangolo arrotondato 4">
            <a:extLst>
              <a:ext uri="{FF2B5EF4-FFF2-40B4-BE49-F238E27FC236}">
                <a16:creationId xmlns:a16="http://schemas.microsoft.com/office/drawing/2014/main" id="{F11AA1B1-5E54-F74E-87B0-1FDC468EB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15541"/>
            <a:ext cx="9720262" cy="81597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NASH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with F1 to F3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Fibrosis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about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50% with F3)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60% with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Diabetes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91A2FA-CA1C-FE43-B974-DCE32E5C52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27" y="2670438"/>
            <a:ext cx="9969073" cy="33172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4893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3">
            <a:extLst>
              <a:ext uri="{FF2B5EF4-FFF2-40B4-BE49-F238E27FC236}">
                <a16:creationId xmlns:a16="http://schemas.microsoft.com/office/drawing/2014/main" id="{E8E387BC-7FC3-4529-A37E-58CDEB544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326" y="7192963"/>
            <a:ext cx="2237062" cy="30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Harrison et et al, AASLD 2021</a:t>
            </a:r>
          </a:p>
        </p:txBody>
      </p:sp>
      <p:sp>
        <p:nvSpPr>
          <p:cNvPr id="67587" name="Titolo 1">
            <a:extLst>
              <a:ext uri="{FF2B5EF4-FFF2-40B4-BE49-F238E27FC236}">
                <a16:creationId xmlns:a16="http://schemas.microsoft.com/office/drawing/2014/main" id="{B290F9E5-D7B4-4165-821F-45AD1429D0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2b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</a:t>
            </a:r>
          </a:p>
        </p:txBody>
      </p:sp>
      <p:pic>
        <p:nvPicPr>
          <p:cNvPr id="67588" name="Picture 2" descr="C:\Users\c\Documents\Logos vari\nuovo logo Unipa.PNG">
            <a:extLst>
              <a:ext uri="{FF2B5EF4-FFF2-40B4-BE49-F238E27FC236}">
                <a16:creationId xmlns:a16="http://schemas.microsoft.com/office/drawing/2014/main" id="{300097EE-8367-449F-9F84-8449E523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89" name="Gruppo 10">
            <a:extLst>
              <a:ext uri="{FF2B5EF4-FFF2-40B4-BE49-F238E27FC236}">
                <a16:creationId xmlns:a16="http://schemas.microsoft.com/office/drawing/2014/main" id="{4151ED32-28F9-4214-BBE9-AFA161938895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7592" name="Immagine 11">
              <a:extLst>
                <a:ext uri="{FF2B5EF4-FFF2-40B4-BE49-F238E27FC236}">
                  <a16:creationId xmlns:a16="http://schemas.microsoft.com/office/drawing/2014/main" id="{D0121AA4-729E-4992-A0B0-52A2378C1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593" name="Immagine 12">
              <a:extLst>
                <a:ext uri="{FF2B5EF4-FFF2-40B4-BE49-F238E27FC236}">
                  <a16:creationId xmlns:a16="http://schemas.microsoft.com/office/drawing/2014/main" id="{439F7C57-6C23-453B-9D31-004CD0837F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7591" name="Rettangolo arrotondato 4">
            <a:extLst>
              <a:ext uri="{FF2B5EF4-FFF2-40B4-BE49-F238E27FC236}">
                <a16:creationId xmlns:a16="http://schemas.microsoft.com/office/drawing/2014/main" id="{65CFF6F7-BCFF-4D7A-BDFA-DA0161361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402904"/>
            <a:ext cx="9720262" cy="57673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250 NASH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Patients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with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available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digitalized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reading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liver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biopsies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2169FCF-CE5E-D343-AC09-845412A3D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88" y="3127646"/>
            <a:ext cx="9139862" cy="389255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63B4498-B4D0-374A-A553-BE3BD15297C4}"/>
              </a:ext>
            </a:extLst>
          </p:cNvPr>
          <p:cNvSpPr txBox="1"/>
          <p:nvPr/>
        </p:nvSpPr>
        <p:spPr>
          <a:xfrm>
            <a:off x="955776" y="2271852"/>
            <a:ext cx="7992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dirty="0" err="1">
                <a:solidFill>
                  <a:srgbClr val="0000FF"/>
                </a:solidFill>
                <a:effectLst/>
                <a:latin typeface="Helvetica" pitchFamily="2" charset="0"/>
              </a:rPr>
              <a:t>Artificial</a:t>
            </a:r>
            <a:r>
              <a:rPr lang="it-IT" dirty="0">
                <a:solidFill>
                  <a:srgbClr val="0000FF"/>
                </a:solidFill>
                <a:effectLst/>
                <a:latin typeface="Helvetica" pitchFamily="2" charset="0"/>
              </a:rPr>
              <a:t> intelligence (AI)-</a:t>
            </a:r>
            <a:r>
              <a:rPr lang="it-IT" dirty="0" err="1">
                <a:solidFill>
                  <a:srgbClr val="0000FF"/>
                </a:solidFill>
                <a:effectLst/>
                <a:latin typeface="Helvetica" pitchFamily="2" charset="0"/>
              </a:rPr>
              <a:t>powered</a:t>
            </a:r>
            <a:r>
              <a:rPr lang="it-IT" dirty="0">
                <a:solidFill>
                  <a:srgbClr val="0000FF"/>
                </a:solidFill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effectLst/>
                <a:latin typeface="Helvetica" pitchFamily="2" charset="0"/>
              </a:rPr>
              <a:t>digital</a:t>
            </a:r>
            <a:r>
              <a:rPr lang="it-IT" dirty="0">
                <a:solidFill>
                  <a:srgbClr val="0000FF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effectLst/>
                <a:latin typeface="Helvetica" pitchFamily="2" charset="0"/>
              </a:rPr>
              <a:t>pathology</a:t>
            </a:r>
            <a:r>
              <a:rPr lang="it-IT" dirty="0">
                <a:solidFill>
                  <a:srgbClr val="0000FF"/>
                </a:solidFill>
                <a:effectLst/>
                <a:latin typeface="Helvetica" pitchFamily="2" charset="0"/>
              </a:rPr>
              <a:t> and </a:t>
            </a:r>
            <a:r>
              <a:rPr lang="it-IT" dirty="0" err="1">
                <a:solidFill>
                  <a:srgbClr val="0000FF"/>
                </a:solidFill>
                <a:effectLst/>
                <a:latin typeface="Helvetica" pitchFamily="2" charset="0"/>
              </a:rPr>
              <a:t>changes</a:t>
            </a:r>
            <a:r>
              <a:rPr lang="it-IT" dirty="0">
                <a:solidFill>
                  <a:srgbClr val="0000FF"/>
                </a:solidFill>
                <a:effectLst/>
                <a:latin typeface="Helvetica" pitchFamily="2" charset="0"/>
              </a:rPr>
              <a:t> in </a:t>
            </a:r>
            <a:r>
              <a:rPr lang="it-IT" dirty="0" err="1">
                <a:solidFill>
                  <a:srgbClr val="0000FF"/>
                </a:solidFill>
                <a:effectLst/>
                <a:latin typeface="Helvetica" pitchFamily="2" charset="0"/>
              </a:rPr>
              <a:t>fibrosis</a:t>
            </a:r>
            <a:endParaRPr lang="it-IT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5747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>
            <a:extLst>
              <a:ext uri="{FF2B5EF4-FFF2-40B4-BE49-F238E27FC236}">
                <a16:creationId xmlns:a16="http://schemas.microsoft.com/office/drawing/2014/main" id="{3C1A9743-C936-439C-96B8-05E0A8251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2b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</a:t>
            </a:r>
          </a:p>
        </p:txBody>
      </p:sp>
      <p:pic>
        <p:nvPicPr>
          <p:cNvPr id="69635" name="Picture 2" descr="C:\Users\c\Documents\Logos vari\nuovo logo Unipa.PNG">
            <a:extLst>
              <a:ext uri="{FF2B5EF4-FFF2-40B4-BE49-F238E27FC236}">
                <a16:creationId xmlns:a16="http://schemas.microsoft.com/office/drawing/2014/main" id="{AE83C9AE-53FE-4BBA-8557-600AEBED6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uppo 10">
            <a:extLst>
              <a:ext uri="{FF2B5EF4-FFF2-40B4-BE49-F238E27FC236}">
                <a16:creationId xmlns:a16="http://schemas.microsoft.com/office/drawing/2014/main" id="{836898D0-9B5C-499F-8DF9-CCE8E40B15AC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9642" name="Immagine 11">
              <a:extLst>
                <a:ext uri="{FF2B5EF4-FFF2-40B4-BE49-F238E27FC236}">
                  <a16:creationId xmlns:a16="http://schemas.microsoft.com/office/drawing/2014/main" id="{AD891BEB-139C-4AE1-BAB7-5BD39DDE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3" name="Immagine 12">
              <a:extLst>
                <a:ext uri="{FF2B5EF4-FFF2-40B4-BE49-F238E27FC236}">
                  <a16:creationId xmlns:a16="http://schemas.microsoft.com/office/drawing/2014/main" id="{A28DF8FA-5359-481F-8D5F-02ECC979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9637" name="Immagine 5">
            <a:extLst>
              <a:ext uri="{FF2B5EF4-FFF2-40B4-BE49-F238E27FC236}">
                <a16:creationId xmlns:a16="http://schemas.microsoft.com/office/drawing/2014/main" id="{7BDD7996-B839-4AFE-BF03-C2C193C3D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044700"/>
            <a:ext cx="9650412" cy="533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8" name="Rettangolo arrotondato 4">
            <a:extLst>
              <a:ext uri="{FF2B5EF4-FFF2-40B4-BE49-F238E27FC236}">
                <a16:creationId xmlns:a16="http://schemas.microsoft.com/office/drawing/2014/main" id="{95EFE2AD-9472-44F2-BA85-D86520E53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4787900"/>
            <a:ext cx="9217025" cy="57626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639" name="Rettangolo arrotondato 4">
            <a:extLst>
              <a:ext uri="{FF2B5EF4-FFF2-40B4-BE49-F238E27FC236}">
                <a16:creationId xmlns:a16="http://schemas.microsoft.com/office/drawing/2014/main" id="{664FEF19-1C62-4532-A3C1-DB4130E06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6443663"/>
            <a:ext cx="9217025" cy="847725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640" name="Rettangolo arrotondato 4">
            <a:extLst>
              <a:ext uri="{FF2B5EF4-FFF2-40B4-BE49-F238E27FC236}">
                <a16:creationId xmlns:a16="http://schemas.microsoft.com/office/drawing/2014/main" id="{335919D3-DF0C-4B6D-AB7C-8D147E8EF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87450"/>
            <a:ext cx="9720262" cy="814388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NASH Patients with F1 to F3 Fibrosis (about 50% with F3)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60% with Diabetes</a:t>
            </a:r>
          </a:p>
        </p:txBody>
      </p:sp>
      <p:sp>
        <p:nvSpPr>
          <p:cNvPr id="69641" name="Text Box 3">
            <a:extLst>
              <a:ext uri="{FF2B5EF4-FFF2-40B4-BE49-F238E27FC236}">
                <a16:creationId xmlns:a16="http://schemas.microsoft.com/office/drawing/2014/main" id="{A4DAF84E-422C-47A6-AC10-81CA752D5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7294563"/>
            <a:ext cx="22939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Newsome P et al, NEJM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2202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>
            <a:extLst>
              <a:ext uri="{FF2B5EF4-FFF2-40B4-BE49-F238E27FC236}">
                <a16:creationId xmlns:a16="http://schemas.microsoft.com/office/drawing/2014/main" id="{3C1A9743-C936-439C-96B8-05E0A8251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35421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2b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</a:t>
            </a:r>
          </a:p>
        </p:txBody>
      </p:sp>
      <p:pic>
        <p:nvPicPr>
          <p:cNvPr id="69635" name="Picture 2" descr="C:\Users\c\Documents\Logos vari\nuovo logo Unipa.PNG">
            <a:extLst>
              <a:ext uri="{FF2B5EF4-FFF2-40B4-BE49-F238E27FC236}">
                <a16:creationId xmlns:a16="http://schemas.microsoft.com/office/drawing/2014/main" id="{AE83C9AE-53FE-4BBA-8557-600AEBED6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uppo 10">
            <a:extLst>
              <a:ext uri="{FF2B5EF4-FFF2-40B4-BE49-F238E27FC236}">
                <a16:creationId xmlns:a16="http://schemas.microsoft.com/office/drawing/2014/main" id="{836898D0-9B5C-499F-8DF9-CCE8E40B15AC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9642" name="Immagine 11">
              <a:extLst>
                <a:ext uri="{FF2B5EF4-FFF2-40B4-BE49-F238E27FC236}">
                  <a16:creationId xmlns:a16="http://schemas.microsoft.com/office/drawing/2014/main" id="{AD891BEB-139C-4AE1-BAB7-5BD39DDE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3" name="Immagine 12">
              <a:extLst>
                <a:ext uri="{FF2B5EF4-FFF2-40B4-BE49-F238E27FC236}">
                  <a16:creationId xmlns:a16="http://schemas.microsoft.com/office/drawing/2014/main" id="{A28DF8FA-5359-481F-8D5F-02ECC979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40" name="Rettangolo arrotondato 4">
            <a:extLst>
              <a:ext uri="{FF2B5EF4-FFF2-40B4-BE49-F238E27FC236}">
                <a16:creationId xmlns:a16="http://schemas.microsoft.com/office/drawing/2014/main" id="{335919D3-DF0C-4B6D-AB7C-8D147E8EF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463" y="1187450"/>
            <a:ext cx="9720262" cy="814388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NASH Patients with F1 to F3 Fibrosis (about 50% with F3)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60% with Diabetes</a:t>
            </a:r>
          </a:p>
        </p:txBody>
      </p:sp>
      <p:sp>
        <p:nvSpPr>
          <p:cNvPr id="69641" name="Text Box 3">
            <a:extLst>
              <a:ext uri="{FF2B5EF4-FFF2-40B4-BE49-F238E27FC236}">
                <a16:creationId xmlns:a16="http://schemas.microsoft.com/office/drawing/2014/main" id="{A4DAF84E-422C-47A6-AC10-81CA752D5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1450" y="7294563"/>
            <a:ext cx="2293938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Newsome P et al, NEJM 2021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4C378053-1B7A-0B47-9A43-FC2482A249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166" y="2310299"/>
            <a:ext cx="7159930" cy="4680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63903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>
            <a:extLst>
              <a:ext uri="{FF2B5EF4-FFF2-40B4-BE49-F238E27FC236}">
                <a16:creationId xmlns:a16="http://schemas.microsoft.com/office/drawing/2014/main" id="{3C1A9743-C936-439C-96B8-05E0A8251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2b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</a:t>
            </a:r>
          </a:p>
        </p:txBody>
      </p:sp>
      <p:pic>
        <p:nvPicPr>
          <p:cNvPr id="69635" name="Picture 2" descr="C:\Users\c\Documents\Logos vari\nuovo logo Unipa.PNG">
            <a:extLst>
              <a:ext uri="{FF2B5EF4-FFF2-40B4-BE49-F238E27FC236}">
                <a16:creationId xmlns:a16="http://schemas.microsoft.com/office/drawing/2014/main" id="{AE83C9AE-53FE-4BBA-8557-600AEBED6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uppo 10">
            <a:extLst>
              <a:ext uri="{FF2B5EF4-FFF2-40B4-BE49-F238E27FC236}">
                <a16:creationId xmlns:a16="http://schemas.microsoft.com/office/drawing/2014/main" id="{836898D0-9B5C-499F-8DF9-CCE8E40B15AC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9642" name="Immagine 11">
              <a:extLst>
                <a:ext uri="{FF2B5EF4-FFF2-40B4-BE49-F238E27FC236}">
                  <a16:creationId xmlns:a16="http://schemas.microsoft.com/office/drawing/2014/main" id="{AD891BEB-139C-4AE1-BAB7-5BD39DDE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3" name="Immagine 12">
              <a:extLst>
                <a:ext uri="{FF2B5EF4-FFF2-40B4-BE49-F238E27FC236}">
                  <a16:creationId xmlns:a16="http://schemas.microsoft.com/office/drawing/2014/main" id="{A28DF8FA-5359-481F-8D5F-02ECC979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40" name="Rettangolo arrotondato 4">
            <a:extLst>
              <a:ext uri="{FF2B5EF4-FFF2-40B4-BE49-F238E27FC236}">
                <a16:creationId xmlns:a16="http://schemas.microsoft.com/office/drawing/2014/main" id="{335919D3-DF0C-4B6D-AB7C-8D147E8EF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" y="971525"/>
            <a:ext cx="9936162" cy="1132401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249 NASH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Patients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Mediated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(</a:t>
            </a: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weight-loss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) and non-mediate (</a:t>
            </a: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weight-loss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independent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treatment </a:t>
            </a: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effect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on </a:t>
            </a: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histological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improvement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of </a:t>
            </a: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semaglutide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vs placebo)</a:t>
            </a:r>
            <a:endParaRPr kumimoji="0" lang="it-IT" alt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641" name="Text Box 3">
            <a:extLst>
              <a:ext uri="{FF2B5EF4-FFF2-40B4-BE49-F238E27FC236}">
                <a16:creationId xmlns:a16="http://schemas.microsoft.com/office/drawing/2014/main" id="{A4DAF84E-422C-47A6-AC10-81CA752D5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9150" y="7308229"/>
            <a:ext cx="2036238" cy="30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Ratziu</a:t>
            </a:r>
            <a:r>
              <a:rPr kumimoji="0" lang="fr-FR" altLang="it-IT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V et al, AASLD 2021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3C85720-076A-B044-B6BC-2DF7560546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888" y="2195661"/>
            <a:ext cx="6787154" cy="4301717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6C58FB-FFC8-E546-9088-7EF0EC2224A8}"/>
              </a:ext>
            </a:extLst>
          </p:cNvPr>
          <p:cNvSpPr txBox="1"/>
          <p:nvPr/>
        </p:nvSpPr>
        <p:spPr>
          <a:xfrm>
            <a:off x="52936" y="6588150"/>
            <a:ext cx="99626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effectLst/>
                <a:latin typeface="Helvetica" pitchFamily="2" charset="0"/>
              </a:rPr>
              <a:t>Weight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loss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directly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mediated</a:t>
            </a:r>
            <a:r>
              <a:rPr lang="it-IT" sz="1400" dirty="0">
                <a:effectLst/>
                <a:latin typeface="Helvetica" pitchFamily="2" charset="0"/>
              </a:rPr>
              <a:t> a major part of NASH </a:t>
            </a:r>
            <a:r>
              <a:rPr lang="it-IT" sz="1400" dirty="0" err="1">
                <a:effectLst/>
                <a:latin typeface="Helvetica" pitchFamily="2" charset="0"/>
              </a:rPr>
              <a:t>resolution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without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worsening</a:t>
            </a:r>
            <a:r>
              <a:rPr lang="it-IT" sz="1400" dirty="0">
                <a:effectLst/>
                <a:latin typeface="Helvetica" pitchFamily="2" charset="0"/>
              </a:rPr>
              <a:t> of </a:t>
            </a:r>
            <a:r>
              <a:rPr lang="it-IT" sz="1400" dirty="0" err="1">
                <a:effectLst/>
                <a:latin typeface="Helvetica" pitchFamily="2" charset="0"/>
              </a:rPr>
              <a:t>fibrosis</a:t>
            </a:r>
            <a:r>
              <a:rPr lang="it-IT" sz="1400" dirty="0">
                <a:effectLst/>
                <a:latin typeface="Helvetica" pitchFamily="2" charset="0"/>
              </a:rPr>
              <a:t> (72.4% of </a:t>
            </a:r>
            <a:r>
              <a:rPr lang="it-IT" sz="1400" dirty="0" err="1">
                <a:effectLst/>
                <a:latin typeface="Helvetica" pitchFamily="2" charset="0"/>
              </a:rPr>
              <a:t>total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effect</a:t>
            </a:r>
            <a:r>
              <a:rPr lang="it-IT" sz="1400" dirty="0">
                <a:effectLst/>
                <a:latin typeface="Helvetica" pitchFamily="2" charset="0"/>
              </a:rPr>
              <a:t>),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as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well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as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improvement</a:t>
            </a:r>
            <a:r>
              <a:rPr lang="it-IT" sz="1400" dirty="0">
                <a:effectLst/>
                <a:latin typeface="Helvetica" pitchFamily="2" charset="0"/>
              </a:rPr>
              <a:t> in </a:t>
            </a:r>
            <a:r>
              <a:rPr lang="it-IT" sz="1400" dirty="0" err="1">
                <a:effectLst/>
                <a:latin typeface="Helvetica" pitchFamily="2" charset="0"/>
              </a:rPr>
              <a:t>steatosis</a:t>
            </a:r>
            <a:r>
              <a:rPr lang="it-IT" sz="1400" dirty="0">
                <a:effectLst/>
                <a:latin typeface="Helvetica" pitchFamily="2" charset="0"/>
              </a:rPr>
              <a:t> (76.8%) and </a:t>
            </a:r>
            <a:r>
              <a:rPr lang="it-IT" sz="1400" dirty="0" err="1">
                <a:effectLst/>
                <a:latin typeface="Helvetica" pitchFamily="2" charset="0"/>
              </a:rPr>
              <a:t>hepatocyte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ballooning</a:t>
            </a:r>
            <a:r>
              <a:rPr lang="it-IT" sz="1400" dirty="0">
                <a:effectLst/>
                <a:latin typeface="Helvetica" pitchFamily="2" charset="0"/>
              </a:rPr>
              <a:t> (71.3%). </a:t>
            </a:r>
            <a:r>
              <a:rPr lang="it-IT" sz="1400" dirty="0" err="1">
                <a:effectLst/>
                <a:latin typeface="Helvetica" pitchFamily="2" charset="0"/>
              </a:rPr>
              <a:t>Conversely</a:t>
            </a:r>
            <a:r>
              <a:rPr lang="it-IT" sz="1400" dirty="0">
                <a:effectLst/>
                <a:latin typeface="Helvetica" pitchFamily="2" charset="0"/>
              </a:rPr>
              <a:t>, </a:t>
            </a:r>
            <a:r>
              <a:rPr lang="it-IT" sz="1400" dirty="0" err="1">
                <a:effectLst/>
                <a:latin typeface="Helvetica" pitchFamily="2" charset="0"/>
              </a:rPr>
              <a:t>improvement</a:t>
            </a:r>
            <a:r>
              <a:rPr lang="it-IT" sz="1400" dirty="0">
                <a:effectLst/>
                <a:latin typeface="Helvetica" pitchFamily="2" charset="0"/>
              </a:rPr>
              <a:t> in </a:t>
            </a:r>
            <a:r>
              <a:rPr lang="it-IT" sz="1400" dirty="0" err="1">
                <a:effectLst/>
                <a:latin typeface="Helvetica" pitchFamily="2" charset="0"/>
              </a:rPr>
              <a:t>fibrosis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was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not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directly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mediated</a:t>
            </a:r>
            <a:r>
              <a:rPr lang="it-IT" sz="1400" dirty="0">
                <a:effectLst/>
                <a:latin typeface="Helvetica" pitchFamily="2" charset="0"/>
              </a:rPr>
              <a:t> by </a:t>
            </a:r>
            <a:r>
              <a:rPr lang="it-IT" sz="1400" dirty="0" err="1">
                <a:effectLst/>
                <a:latin typeface="Helvetica" pitchFamily="2" charset="0"/>
              </a:rPr>
              <a:t>weight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loss</a:t>
            </a:r>
            <a:r>
              <a:rPr lang="it-IT" sz="1400" dirty="0">
                <a:effectLst/>
                <a:latin typeface="Helvetica" pitchFamily="2" charset="0"/>
              </a:rPr>
              <a:t> (23.1% of </a:t>
            </a:r>
            <a:r>
              <a:rPr lang="it-IT" sz="1400" dirty="0" err="1">
                <a:effectLst/>
                <a:latin typeface="Helvetica" pitchFamily="2" charset="0"/>
              </a:rPr>
              <a:t>total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effect</a:t>
            </a:r>
            <a:r>
              <a:rPr lang="it-IT" sz="1400" dirty="0">
                <a:effectLst/>
                <a:latin typeface="Helvetica" pitchFamily="2" charset="0"/>
              </a:rPr>
              <a:t>), </a:t>
            </a:r>
            <a:r>
              <a:rPr lang="it-IT" sz="1400" dirty="0" err="1">
                <a:effectLst/>
                <a:latin typeface="Helvetica" pitchFamily="2" charset="0"/>
              </a:rPr>
              <a:t>as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steatosis</a:t>
            </a:r>
            <a:r>
              <a:rPr lang="it-IT" sz="1400" dirty="0">
                <a:effectLst/>
                <a:latin typeface="Helvetica" pitchFamily="2" charset="0"/>
              </a:rPr>
              <a:t> and </a:t>
            </a:r>
            <a:r>
              <a:rPr lang="it-IT" sz="1400" dirty="0" err="1">
                <a:effectLst/>
                <a:latin typeface="Helvetica" pitchFamily="2" charset="0"/>
              </a:rPr>
              <a:t>ballooning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accounted</a:t>
            </a:r>
            <a:r>
              <a:rPr lang="it-IT" sz="1400" dirty="0">
                <a:latin typeface="Helvetica" pitchFamily="2" charset="0"/>
              </a:rPr>
              <a:t> </a:t>
            </a:r>
            <a:r>
              <a:rPr lang="it-IT" sz="1400" dirty="0">
                <a:effectLst/>
                <a:latin typeface="Helvetica" pitchFamily="2" charset="0"/>
              </a:rPr>
              <a:t>for 95.9% of the </a:t>
            </a:r>
            <a:r>
              <a:rPr lang="it-IT" sz="1400" dirty="0" err="1">
                <a:effectLst/>
                <a:latin typeface="Helvetica" pitchFamily="2" charset="0"/>
              </a:rPr>
              <a:t>total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effect</a:t>
            </a:r>
            <a:endParaRPr lang="it-IT" sz="1400" dirty="0">
              <a:effectLst/>
              <a:latin typeface="Helvetica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58872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>
            <a:extLst>
              <a:ext uri="{FF2B5EF4-FFF2-40B4-BE49-F238E27FC236}">
                <a16:creationId xmlns:a16="http://schemas.microsoft.com/office/drawing/2014/main" id="{3C1A9743-C936-439C-96B8-05E0A8251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0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000" b="1" dirty="0">
                <a:solidFill>
                  <a:srgbClr val="990033"/>
                </a:solidFill>
              </a:rPr>
              <a:t> </a:t>
            </a:r>
            <a:r>
              <a:rPr lang="it-IT" altLang="it-IT" sz="40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000" b="1" dirty="0">
                <a:solidFill>
                  <a:srgbClr val="990033"/>
                </a:solidFill>
              </a:rPr>
              <a:t> 2 Study in NASH-</a:t>
            </a:r>
            <a:r>
              <a:rPr lang="it-IT" altLang="it-IT" sz="4000" b="1" dirty="0" err="1">
                <a:solidFill>
                  <a:srgbClr val="990033"/>
                </a:solidFill>
              </a:rPr>
              <a:t>Cirrhosis</a:t>
            </a:r>
            <a:endParaRPr lang="it-IT" altLang="it-IT" sz="4000" b="1" dirty="0">
              <a:solidFill>
                <a:srgbClr val="990033"/>
              </a:solidFill>
            </a:endParaRPr>
          </a:p>
        </p:txBody>
      </p:sp>
      <p:pic>
        <p:nvPicPr>
          <p:cNvPr id="69635" name="Picture 2" descr="C:\Users\c\Documents\Logos vari\nuovo logo Unipa.PNG">
            <a:extLst>
              <a:ext uri="{FF2B5EF4-FFF2-40B4-BE49-F238E27FC236}">
                <a16:creationId xmlns:a16="http://schemas.microsoft.com/office/drawing/2014/main" id="{AE83C9AE-53FE-4BBA-8557-600AEBED6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uppo 10">
            <a:extLst>
              <a:ext uri="{FF2B5EF4-FFF2-40B4-BE49-F238E27FC236}">
                <a16:creationId xmlns:a16="http://schemas.microsoft.com/office/drawing/2014/main" id="{836898D0-9B5C-499F-8DF9-CCE8E40B15AC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9642" name="Immagine 11">
              <a:extLst>
                <a:ext uri="{FF2B5EF4-FFF2-40B4-BE49-F238E27FC236}">
                  <a16:creationId xmlns:a16="http://schemas.microsoft.com/office/drawing/2014/main" id="{AD891BEB-139C-4AE1-BAB7-5BD39DDE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3" name="Immagine 12">
              <a:extLst>
                <a:ext uri="{FF2B5EF4-FFF2-40B4-BE49-F238E27FC236}">
                  <a16:creationId xmlns:a16="http://schemas.microsoft.com/office/drawing/2014/main" id="{A28DF8FA-5359-481F-8D5F-02ECC979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9640" name="Rettangolo arrotondato 4">
            <a:extLst>
              <a:ext uri="{FF2B5EF4-FFF2-40B4-BE49-F238E27FC236}">
                <a16:creationId xmlns:a16="http://schemas.microsoft.com/office/drawing/2014/main" id="{335919D3-DF0C-4B6D-AB7C-8D147E8EF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" y="1097536"/>
            <a:ext cx="9936162" cy="105428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71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Patients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with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histological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NASH-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related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compensated</a:t>
            </a:r>
            <a:r>
              <a:rPr lang="it-IT" altLang="it-IT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it-IT" altLang="it-IT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cirrhosis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47 on </a:t>
            </a:r>
            <a:r>
              <a:rPr lang="it-IT" altLang="it-IT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semaglutide</a:t>
            </a: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2.4 week, and 21 on placebo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48 week treatment</a:t>
            </a:r>
          </a:p>
        </p:txBody>
      </p:sp>
      <p:sp>
        <p:nvSpPr>
          <p:cNvPr id="69641" name="Text Box 3">
            <a:extLst>
              <a:ext uri="{FF2B5EF4-FFF2-40B4-BE49-F238E27FC236}">
                <a16:creationId xmlns:a16="http://schemas.microsoft.com/office/drawing/2014/main" id="{A4DAF84E-422C-47A6-AC10-81CA752D5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8589" y="7308229"/>
            <a:ext cx="1976799" cy="301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94" tIns="50397" rIns="100794" bIns="50397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it-IT" sz="13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Loomba</a:t>
            </a:r>
            <a:r>
              <a:rPr kumimoji="0" lang="fr-FR" altLang="it-IT" sz="13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R et al, LGH 2023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36C58FB-FFC8-E546-9088-7EF0EC2224A8}"/>
              </a:ext>
            </a:extLst>
          </p:cNvPr>
          <p:cNvSpPr txBox="1"/>
          <p:nvPr/>
        </p:nvSpPr>
        <p:spPr>
          <a:xfrm>
            <a:off x="52936" y="6660157"/>
            <a:ext cx="99626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 err="1">
                <a:effectLst/>
                <a:latin typeface="Helvetica" pitchFamily="2" charset="0"/>
              </a:rPr>
              <a:t>Patients</a:t>
            </a:r>
            <a:r>
              <a:rPr lang="it-IT" sz="1400" dirty="0">
                <a:effectLst/>
                <a:latin typeface="Helvetica" pitchFamily="2" charset="0"/>
              </a:rPr>
              <a:t> on </a:t>
            </a:r>
            <a:r>
              <a:rPr lang="it-IT" sz="1400" dirty="0" err="1">
                <a:effectLst/>
                <a:latin typeface="Helvetica" pitchFamily="2" charset="0"/>
              </a:rPr>
              <a:t>semaglutide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had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significantly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improvement</a:t>
            </a:r>
            <a:r>
              <a:rPr lang="it-IT" sz="1400" dirty="0">
                <a:effectLst/>
                <a:latin typeface="Helvetica" pitchFamily="2" charset="0"/>
              </a:rPr>
              <a:t> </a:t>
            </a:r>
            <a:r>
              <a:rPr lang="it-IT" sz="1400" dirty="0" err="1">
                <a:effectLst/>
                <a:latin typeface="Helvetica" pitchFamily="2" charset="0"/>
              </a:rPr>
              <a:t>respect</a:t>
            </a:r>
            <a:r>
              <a:rPr lang="it-IT" sz="1400" dirty="0">
                <a:effectLst/>
                <a:latin typeface="Helvetica" pitchFamily="2" charset="0"/>
              </a:rPr>
              <a:t> to placebo on </a:t>
            </a:r>
            <a:r>
              <a:rPr lang="it-IT" sz="1400" dirty="0" err="1">
                <a:effectLst/>
                <a:latin typeface="Helvetica" pitchFamily="2" charset="0"/>
              </a:rPr>
              <a:t>steatosis</a:t>
            </a:r>
            <a:r>
              <a:rPr lang="it-IT" sz="1400" dirty="0">
                <a:effectLst/>
                <a:latin typeface="Helvetica" pitchFamily="2" charset="0"/>
              </a:rPr>
              <a:t> by MRI-PDFF, ALT </a:t>
            </a:r>
            <a:r>
              <a:rPr lang="it-IT" sz="1400" dirty="0" err="1">
                <a:effectLst/>
                <a:latin typeface="Helvetica" pitchFamily="2" charset="0"/>
              </a:rPr>
              <a:t>level</a:t>
            </a:r>
            <a:r>
              <a:rPr lang="it-IT" sz="1400" dirty="0">
                <a:effectLst/>
                <a:latin typeface="Helvetica" pitchFamily="2" charset="0"/>
              </a:rPr>
              <a:t>, and PRO-C3, </a:t>
            </a:r>
            <a:r>
              <a:rPr lang="it-IT" sz="1400" dirty="0" err="1">
                <a:effectLst/>
                <a:latin typeface="Helvetica" pitchFamily="2" charset="0"/>
              </a:rPr>
              <a:t>not</a:t>
            </a:r>
            <a:r>
              <a:rPr lang="it-IT" sz="1400" dirty="0">
                <a:effectLst/>
                <a:latin typeface="Helvetica" pitchFamily="2" charset="0"/>
              </a:rPr>
              <a:t> in MRE </a:t>
            </a:r>
            <a:r>
              <a:rPr lang="it-IT" sz="1400" dirty="0" err="1">
                <a:effectLst/>
                <a:latin typeface="Helvetica" pitchFamily="2" charset="0"/>
              </a:rPr>
              <a:t>stiffness</a:t>
            </a:r>
            <a:endParaRPr lang="it-IT" sz="1400" dirty="0">
              <a:effectLst/>
              <a:latin typeface="Helvetica" pitchFamily="2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676A4356-D3CE-F42D-B5C4-4B6764368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585" y="2276672"/>
            <a:ext cx="7534496" cy="3960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09355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3">
            <a:extLst>
              <a:ext uri="{FF2B5EF4-FFF2-40B4-BE49-F238E27FC236}">
                <a16:creationId xmlns:a16="http://schemas.microsoft.com/office/drawing/2014/main" id="{1126FBD2-3C77-DB4E-A4B5-D4AA417235A5}"/>
              </a:ext>
            </a:extLst>
          </p:cNvPr>
          <p:cNvSpPr txBox="1">
            <a:spLocks/>
          </p:cNvSpPr>
          <p:nvPr/>
        </p:nvSpPr>
        <p:spPr bwMode="auto">
          <a:xfrm>
            <a:off x="791840" y="2051645"/>
            <a:ext cx="8915400" cy="5395377"/>
          </a:xfrm>
          <a:prstGeom prst="rect">
            <a:avLst/>
          </a:prstGeom>
          <a:noFill/>
          <a:ln w="1047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55979" indent="-255979" algn="l" defTabSz="335747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ＭＳ Ｐゴシック" charset="0"/>
              </a:defRPr>
            </a:lvl1pPr>
            <a:lvl2pPr marL="556008" indent="-213117" algn="l" defTabSz="335747" rtl="0" eaLnBrk="0" fontAlgn="base" hangingPunct="0">
              <a:spcBef>
                <a:spcPts val="5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856039" indent="-170256" algn="l" defTabSz="335747" rtl="0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198930" indent="-170256" algn="l" defTabSz="3357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541822" indent="-170256" algn="l" defTabSz="335747" rtl="0" eaLnBrk="0" fontAlgn="base" hangingPunct="0">
              <a:spcBef>
                <a:spcPts val="37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ＭＳ Ｐゴシック"/>
              </a:rPr>
              <a:t>PICO 7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rPr>
              <a:t>- In adult patients with NAFLD and type 2 diabetes mellitus, what is the efficacy of glucose-lowering treatment on histologically-assessed liver damage and liver-related outcomes? 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ＭＳ Ｐゴシック"/>
              </a:rPr>
              <a:t>Recommendation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In T2DM patients with NAFLD/NASH, pioglitazone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is specifically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recommended to treat liver disease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 (B, 2)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In T2DM patients with NAFLD/NASH,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metformin use is safe for the liver, but it is not specifically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recommended to treat liver disease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 (B, 2)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In T2DM patients with NAFLD/NASH,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 DPP-4 inhibitors are safe for the liver, but their use is not specifically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recommended to treat liver disease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 (C, 2)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rPr>
              <a:t>In T2DM patients with NAFLD/NASH, GLP-1 receptor agonists are safe for the liver, but, despite preliminary evidence that may decrease liver damage, their use is not specifically approved to treat liver disease (B, 2)</a:t>
            </a: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In T2DM patients with NAFLD/NASH,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 SGLT-2 inhibitors are safe for the liver, but their use is not specifically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recommended to treat liver disease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/>
                <a:ea typeface="ＭＳ Ｐゴシック"/>
              </a:rPr>
              <a:t> (C, 2)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20000"/>
                  <a:lumOff val="80000"/>
                </a:schemeClr>
              </a:solidFill>
              <a:effectLst/>
              <a:uLnTx/>
              <a:uFillTx/>
              <a:latin typeface="Calibri"/>
              <a:ea typeface="ＭＳ Ｐゴシック"/>
            </a:endParaRPr>
          </a:p>
          <a:p>
            <a:pPr marL="255979" marR="0" lvl="0" indent="-255979" algn="l" defTabSz="335747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/>
            </a:endParaRPr>
          </a:p>
        </p:txBody>
      </p:sp>
      <p:pic>
        <p:nvPicPr>
          <p:cNvPr id="5" name="Picture 2" descr="C:\Users\c\Documents\Logos vari\nuovo logo Unipa.PNG">
            <a:extLst>
              <a:ext uri="{FF2B5EF4-FFF2-40B4-BE49-F238E27FC236}">
                <a16:creationId xmlns:a16="http://schemas.microsoft.com/office/drawing/2014/main" id="{19AB742D-CB07-D74D-9D46-B1FDC539C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122237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1">
            <a:extLst>
              <a:ext uri="{FF2B5EF4-FFF2-40B4-BE49-F238E27FC236}">
                <a16:creationId xmlns:a16="http://schemas.microsoft.com/office/drawing/2014/main" id="{5E8B9D9F-3469-0246-B5A6-1581A2A878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0" y="193648"/>
            <a:ext cx="476250" cy="16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12">
            <a:extLst>
              <a:ext uri="{FF2B5EF4-FFF2-40B4-BE49-F238E27FC236}">
                <a16:creationId xmlns:a16="http://schemas.microsoft.com/office/drawing/2014/main" id="{6CFBCA97-3EE9-684A-B7D7-4461E7ED5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294" y="34925"/>
            <a:ext cx="473244" cy="20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1">
            <a:extLst>
              <a:ext uri="{FF2B5EF4-FFF2-40B4-BE49-F238E27FC236}">
                <a16:creationId xmlns:a16="http://schemas.microsoft.com/office/drawing/2014/main" id="{54D6877F-E85C-166D-0F6D-50A45FD13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" y="40645"/>
            <a:ext cx="10004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AISF-SID-SIO NAFLD </a:t>
            </a:r>
            <a:r>
              <a:rPr kumimoji="0" 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Guidelines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79666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\Documents\Logos vari\nuovo logo Unipa.PNG">
            <a:extLst>
              <a:ext uri="{FF2B5EF4-FFF2-40B4-BE49-F238E27FC236}">
                <a16:creationId xmlns:a16="http://schemas.microsoft.com/office/drawing/2014/main" id="{CC8A6BAF-D66F-4CCB-B898-06A2EC92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16C5CF83-E014-45DB-99E1-8780FE70AF94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Drug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Therapy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and NASH: </a:t>
            </a:r>
            <a:b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</a:b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What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Targets?</a:t>
            </a:r>
          </a:p>
        </p:txBody>
      </p:sp>
      <p:sp>
        <p:nvSpPr>
          <p:cNvPr id="57349" name="Text Box 63">
            <a:extLst>
              <a:ext uri="{FF2B5EF4-FFF2-40B4-BE49-F238E27FC236}">
                <a16:creationId xmlns:a16="http://schemas.microsoft.com/office/drawing/2014/main" id="{9C468383-B306-4EEA-AA7F-DAAE8DA2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171" y="7192963"/>
            <a:ext cx="3480329" cy="3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Vuppalanchi</a:t>
            </a:r>
            <a:r>
              <a:rPr kumimoji="0" lang="en-US" alt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Gastroenterology 2021</a:t>
            </a:r>
            <a:endParaRPr kumimoji="0" lang="it-IT" altLang="it-IT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350" name="Gruppo 10">
            <a:extLst>
              <a:ext uri="{FF2B5EF4-FFF2-40B4-BE49-F238E27FC236}">
                <a16:creationId xmlns:a16="http://schemas.microsoft.com/office/drawing/2014/main" id="{64EA993D-FD8B-4CB2-9C0C-D96684461647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57351" name="Immagine 11">
              <a:extLst>
                <a:ext uri="{FF2B5EF4-FFF2-40B4-BE49-F238E27FC236}">
                  <a16:creationId xmlns:a16="http://schemas.microsoft.com/office/drawing/2014/main" id="{997CB70A-3130-4C8A-BC6C-A31AE551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Immagine 12">
              <a:extLst>
                <a:ext uri="{FF2B5EF4-FFF2-40B4-BE49-F238E27FC236}">
                  <a16:creationId xmlns:a16="http://schemas.microsoft.com/office/drawing/2014/main" id="{D40C3B71-C24C-4008-BBAB-576FA654F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9C9A90F-9BF7-D24A-83C5-06D8545B8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88" y="1691605"/>
            <a:ext cx="6710708" cy="5397297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ED0FF597-8233-284C-89A2-6DB601161ED3}"/>
              </a:ext>
            </a:extLst>
          </p:cNvPr>
          <p:cNvSpPr/>
          <p:nvPr/>
        </p:nvSpPr>
        <p:spPr bwMode="auto">
          <a:xfrm>
            <a:off x="7200552" y="2555701"/>
            <a:ext cx="1296144" cy="1008112"/>
          </a:xfrm>
          <a:prstGeom prst="roundRect">
            <a:avLst/>
          </a:prstGeom>
          <a:noFill/>
          <a:ln w="1206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9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50E873B-B115-4005-9997-32A7D04C2FC8}"/>
              </a:ext>
            </a:extLst>
          </p:cNvPr>
          <p:cNvSpPr txBox="1">
            <a:spLocks/>
          </p:cNvSpPr>
          <p:nvPr/>
        </p:nvSpPr>
        <p:spPr>
          <a:xfrm>
            <a:off x="0" y="192088"/>
            <a:ext cx="10080625" cy="779462"/>
          </a:xfrm>
          <a:prstGeom prst="rect">
            <a:avLst/>
          </a:prstGeom>
        </p:spPr>
        <p:txBody>
          <a:bodyPr/>
          <a:lstStyle>
            <a:lvl1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+mj-lt"/>
                <a:ea typeface="+mj-ea"/>
                <a:cs typeface="+mj-cs"/>
              </a:defRPr>
            </a:lvl1pPr>
            <a:lvl2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2pPr>
            <a:lvl3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3pPr>
            <a:lvl4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4pPr>
            <a:lvl5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5pPr>
            <a:lvl6pPr marL="4572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9144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763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Dual GIP-GLP-1 Agonist</a:t>
            </a:r>
          </a:p>
        </p:txBody>
      </p:sp>
      <p:pic>
        <p:nvPicPr>
          <p:cNvPr id="94212" name="Picture 2" descr="C:\Users\c\Documents\Logos vari\nuovo logo Unipa.PNG">
            <a:extLst>
              <a:ext uri="{FF2B5EF4-FFF2-40B4-BE49-F238E27FC236}">
                <a16:creationId xmlns:a16="http://schemas.microsoft.com/office/drawing/2014/main" id="{7A5022C5-699D-421C-993D-D6CD697C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7" name="Gruppo 10">
            <a:extLst>
              <a:ext uri="{FF2B5EF4-FFF2-40B4-BE49-F238E27FC236}">
                <a16:creationId xmlns:a16="http://schemas.microsoft.com/office/drawing/2014/main" id="{C6CA0669-BF1B-43FC-B6FC-A99E7EB0856F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94218" name="Immagine 11">
              <a:extLst>
                <a:ext uri="{FF2B5EF4-FFF2-40B4-BE49-F238E27FC236}">
                  <a16:creationId xmlns:a16="http://schemas.microsoft.com/office/drawing/2014/main" id="{B61B439C-D527-4458-9169-08EF6A4A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9" name="Immagine 12">
              <a:extLst>
                <a:ext uri="{FF2B5EF4-FFF2-40B4-BE49-F238E27FC236}">
                  <a16:creationId xmlns:a16="http://schemas.microsoft.com/office/drawing/2014/main" id="{38E302E2-F295-48EA-B464-571C73996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hteck 10">
            <a:extLst>
              <a:ext uri="{FF2B5EF4-FFF2-40B4-BE49-F238E27FC236}">
                <a16:creationId xmlns:a16="http://schemas.microsoft.com/office/drawing/2014/main" id="{3DE5A9CD-91A3-3443-AA1D-E3BE20441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640" y="7236221"/>
            <a:ext cx="203934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Franque</a:t>
            </a:r>
            <a:r>
              <a:rPr kumimoji="0" lang="de-AT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NEJM 2021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AA22066-625F-914D-9563-F895F634E5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768" y="1619597"/>
            <a:ext cx="4718681" cy="5688632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F5B0318-1C99-E241-84F5-301F071F05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4151" y="2140884"/>
            <a:ext cx="3048000" cy="469900"/>
          </a:xfrm>
          <a:prstGeom prst="rect">
            <a:avLst/>
          </a:prstGeom>
        </p:spPr>
      </p:pic>
      <p:pic>
        <p:nvPicPr>
          <p:cNvPr id="1026" name="Picture 2" descr="Glucagon-like peptide-1 receptor co-agonists for treating metabolic disease  - ScienceDirect">
            <a:extLst>
              <a:ext uri="{FF2B5EF4-FFF2-40B4-BE49-F238E27FC236}">
                <a16:creationId xmlns:a16="http://schemas.microsoft.com/office/drawing/2014/main" id="{187D5030-E288-6547-ACC2-4532E33EA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678" y="2976623"/>
            <a:ext cx="5544947" cy="297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32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c\Documents\Logos vari\nuovo logo Unipa.PNG">
            <a:extLst>
              <a:ext uri="{FF2B5EF4-FFF2-40B4-BE49-F238E27FC236}">
                <a16:creationId xmlns:a16="http://schemas.microsoft.com/office/drawing/2014/main" id="{2641BC4C-9198-4146-A916-BF5CC7BB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BA870738-05D7-4A03-B9E9-AD7180AF6AE2}"/>
              </a:ext>
            </a:extLst>
          </p:cNvPr>
          <p:cNvSpPr txBox="1">
            <a:spLocks/>
          </p:cNvSpPr>
          <p:nvPr/>
        </p:nvSpPr>
        <p:spPr>
          <a:xfrm>
            <a:off x="-91286" y="2771725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Vitamin</a:t>
            </a:r>
            <a:r>
              <a:rPr kumimoji="0" lang="it-IT" altLang="it-IT" sz="115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E</a:t>
            </a:r>
          </a:p>
        </p:txBody>
      </p:sp>
      <p:grpSp>
        <p:nvGrpSpPr>
          <p:cNvPr id="58375" name="Gruppo 10">
            <a:extLst>
              <a:ext uri="{FF2B5EF4-FFF2-40B4-BE49-F238E27FC236}">
                <a16:creationId xmlns:a16="http://schemas.microsoft.com/office/drawing/2014/main" id="{256C3357-7651-48A6-94E7-008C432AE05E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58376" name="Immagine 11">
              <a:extLst>
                <a:ext uri="{FF2B5EF4-FFF2-40B4-BE49-F238E27FC236}">
                  <a16:creationId xmlns:a16="http://schemas.microsoft.com/office/drawing/2014/main" id="{EA1D59D4-B5DE-4B2B-980B-FFC208124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7" name="Immagine 12">
              <a:extLst>
                <a:ext uri="{FF2B5EF4-FFF2-40B4-BE49-F238E27FC236}">
                  <a16:creationId xmlns:a16="http://schemas.microsoft.com/office/drawing/2014/main" id="{EBB5CB8C-2CEF-43C8-98C2-B333B6E8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226220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50E873B-B115-4005-9997-32A7D04C2FC8}"/>
              </a:ext>
            </a:extLst>
          </p:cNvPr>
          <p:cNvSpPr txBox="1">
            <a:spLocks/>
          </p:cNvSpPr>
          <p:nvPr/>
        </p:nvSpPr>
        <p:spPr>
          <a:xfrm>
            <a:off x="0" y="35421"/>
            <a:ext cx="10080625" cy="779462"/>
          </a:xfrm>
          <a:prstGeom prst="rect">
            <a:avLst/>
          </a:prstGeom>
        </p:spPr>
        <p:txBody>
          <a:bodyPr/>
          <a:lstStyle>
            <a:lvl1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+mj-lt"/>
                <a:ea typeface="+mj-ea"/>
                <a:cs typeface="+mj-cs"/>
              </a:defRPr>
            </a:lvl1pPr>
            <a:lvl2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2pPr>
            <a:lvl3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3pPr>
            <a:lvl4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4pPr>
            <a:lvl5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5pPr>
            <a:lvl6pPr marL="4572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9144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763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Glp-1 or GIP-GLP-1 Agonist: A Clinical case</a:t>
            </a:r>
          </a:p>
        </p:txBody>
      </p:sp>
      <p:pic>
        <p:nvPicPr>
          <p:cNvPr id="94212" name="Picture 2" descr="C:\Users\c\Documents\Logos vari\nuovo logo Unipa.PNG">
            <a:extLst>
              <a:ext uri="{FF2B5EF4-FFF2-40B4-BE49-F238E27FC236}">
                <a16:creationId xmlns:a16="http://schemas.microsoft.com/office/drawing/2014/main" id="{7A5022C5-699D-421C-993D-D6CD697C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7" name="Gruppo 10">
            <a:extLst>
              <a:ext uri="{FF2B5EF4-FFF2-40B4-BE49-F238E27FC236}">
                <a16:creationId xmlns:a16="http://schemas.microsoft.com/office/drawing/2014/main" id="{C6CA0669-BF1B-43FC-B6FC-A99E7EB0856F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94218" name="Immagine 11">
              <a:extLst>
                <a:ext uri="{FF2B5EF4-FFF2-40B4-BE49-F238E27FC236}">
                  <a16:creationId xmlns:a16="http://schemas.microsoft.com/office/drawing/2014/main" id="{B61B439C-D527-4458-9169-08EF6A4A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9" name="Immagine 12">
              <a:extLst>
                <a:ext uri="{FF2B5EF4-FFF2-40B4-BE49-F238E27FC236}">
                  <a16:creationId xmlns:a16="http://schemas.microsoft.com/office/drawing/2014/main" id="{38E302E2-F295-48EA-B464-571C73996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2" name="Picture 4" descr="Visualizza Allegato">
            <a:extLst>
              <a:ext uri="{FF2B5EF4-FFF2-40B4-BE49-F238E27FC236}">
                <a16:creationId xmlns:a16="http://schemas.microsoft.com/office/drawing/2014/main" id="{F0752ADA-A555-9636-AA6A-3E54A53E1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0" y="1161295"/>
            <a:ext cx="5680363" cy="319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978D596-2C32-DFA1-2FF1-EF2DE52474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24" y="4356611"/>
            <a:ext cx="5759376" cy="3239650"/>
          </a:xfrm>
          <a:prstGeom prst="rect">
            <a:avLst/>
          </a:prstGeom>
        </p:spPr>
      </p:pic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C49AE219-CBF6-5F94-584C-6758485AB852}"/>
              </a:ext>
            </a:extLst>
          </p:cNvPr>
          <p:cNvSpPr/>
          <p:nvPr/>
        </p:nvSpPr>
        <p:spPr bwMode="auto">
          <a:xfrm>
            <a:off x="6192440" y="2048239"/>
            <a:ext cx="3338910" cy="1443566"/>
          </a:xfrm>
          <a:prstGeom prst="roundRect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Steatosis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80%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Lobular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</a:t>
            </a: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Inflammation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2/3 </a:t>
            </a: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Ballooning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2/2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Fibrosis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3/4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chemeClr val="bg1"/>
                </a:solidFill>
                <a:latin typeface="Times New Roman" pitchFamily="18" charset="0"/>
              </a:rPr>
              <a:t>H 165 cm; Weight 81 Kg</a:t>
            </a:r>
            <a:endParaRPr kumimoji="0" lang="it-IT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Freccia destra 5">
            <a:extLst>
              <a:ext uri="{FF2B5EF4-FFF2-40B4-BE49-F238E27FC236}">
                <a16:creationId xmlns:a16="http://schemas.microsoft.com/office/drawing/2014/main" id="{AA9010AE-62EB-F978-48A5-94DF7ACAD8EA}"/>
              </a:ext>
            </a:extLst>
          </p:cNvPr>
          <p:cNvSpPr/>
          <p:nvPr/>
        </p:nvSpPr>
        <p:spPr bwMode="auto">
          <a:xfrm rot="10800000">
            <a:off x="5832400" y="2595605"/>
            <a:ext cx="368309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4EC80DC5-69FA-4AC6-185E-686F3FA7D8F2}"/>
              </a:ext>
            </a:extLst>
          </p:cNvPr>
          <p:cNvSpPr/>
          <p:nvPr/>
        </p:nvSpPr>
        <p:spPr bwMode="auto">
          <a:xfrm>
            <a:off x="503808" y="5508029"/>
            <a:ext cx="3338910" cy="1400257"/>
          </a:xfrm>
          <a:prstGeom prst="roundRect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Steatosis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2%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Lobular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</a:t>
            </a: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Inflammation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1/3 </a:t>
            </a: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Ballooning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0/2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600" i="0" u="none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Fibrosis</a:t>
            </a:r>
            <a:r>
              <a:rPr kumimoji="0" lang="it-IT" sz="1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3/4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1600" dirty="0">
                <a:solidFill>
                  <a:schemeClr val="bg1"/>
                </a:solidFill>
                <a:latin typeface="Times New Roman" pitchFamily="18" charset="0"/>
              </a:rPr>
              <a:t>H 165 cm; Weight 61 Kg</a:t>
            </a:r>
            <a:endParaRPr kumimoji="0" lang="it-IT" sz="160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17" name="Freccia destra 16">
            <a:extLst>
              <a:ext uri="{FF2B5EF4-FFF2-40B4-BE49-F238E27FC236}">
                <a16:creationId xmlns:a16="http://schemas.microsoft.com/office/drawing/2014/main" id="{4AB7E752-F488-2F25-EA12-F547C92783F0}"/>
              </a:ext>
            </a:extLst>
          </p:cNvPr>
          <p:cNvSpPr/>
          <p:nvPr/>
        </p:nvSpPr>
        <p:spPr bwMode="auto">
          <a:xfrm>
            <a:off x="3778742" y="6051989"/>
            <a:ext cx="368309" cy="288032"/>
          </a:xfrm>
          <a:prstGeom prst="rightArrow">
            <a:avLst/>
          </a:pr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92F308EE-9EE4-E424-30D7-18A44CA5F629}"/>
              </a:ext>
            </a:extLst>
          </p:cNvPr>
          <p:cNvSpPr/>
          <p:nvPr/>
        </p:nvSpPr>
        <p:spPr bwMode="auto">
          <a:xfrm>
            <a:off x="1943968" y="611485"/>
            <a:ext cx="6120680" cy="412974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57 </a:t>
            </a:r>
            <a:r>
              <a:rPr kumimoji="0" lang="it-IT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yrs</a:t>
            </a:r>
            <a:r>
              <a:rPr kumimoji="0" lang="it-IT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 </a:t>
            </a:r>
            <a:r>
              <a:rPr kumimoji="0" lang="it-IT" i="0" u="none" strike="noStrike" cap="none" normalizeH="0" baseline="0" dirty="0" err="1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Female</a:t>
            </a:r>
            <a:r>
              <a:rPr kumimoji="0" lang="it-IT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itchFamily="18" charset="0"/>
              </a:rPr>
              <a:t>, </a:t>
            </a:r>
            <a:r>
              <a:rPr lang="it-IT" dirty="0">
                <a:solidFill>
                  <a:srgbClr val="0000FF"/>
                </a:solidFill>
                <a:latin typeface="Times New Roman" pitchFamily="18" charset="0"/>
              </a:rPr>
              <a:t>1 </a:t>
            </a:r>
            <a:r>
              <a:rPr lang="it-IT" dirty="0" err="1">
                <a:solidFill>
                  <a:srgbClr val="0000FF"/>
                </a:solidFill>
                <a:latin typeface="Times New Roman" pitchFamily="18" charset="0"/>
              </a:rPr>
              <a:t>year</a:t>
            </a:r>
            <a:r>
              <a:rPr lang="it-IT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it-IT" dirty="0" err="1">
                <a:solidFill>
                  <a:srgbClr val="0000FF"/>
                </a:solidFill>
                <a:latin typeface="Times New Roman" pitchFamily="18" charset="0"/>
              </a:rPr>
              <a:t>Tretament</a:t>
            </a:r>
            <a:endParaRPr kumimoji="0" lang="it-IT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0443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olo 1">
            <a:extLst>
              <a:ext uri="{FF2B5EF4-FFF2-40B4-BE49-F238E27FC236}">
                <a16:creationId xmlns:a16="http://schemas.microsoft.com/office/drawing/2014/main" id="{3C1A9743-C936-439C-96B8-05E0A8251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438" y="0"/>
            <a:ext cx="9577387" cy="1258888"/>
          </a:xfrm>
        </p:spPr>
        <p:txBody>
          <a:bodyPr/>
          <a:lstStyle/>
          <a:p>
            <a:r>
              <a:rPr lang="it-IT" altLang="it-IT" sz="4800" b="1" dirty="0" err="1">
                <a:solidFill>
                  <a:srgbClr val="990033"/>
                </a:solidFill>
              </a:rPr>
              <a:t>Semaglutide</a:t>
            </a:r>
            <a:r>
              <a:rPr lang="it-IT" altLang="it-IT" sz="4800" b="1" dirty="0">
                <a:solidFill>
                  <a:srgbClr val="990033"/>
                </a:solidFill>
              </a:rPr>
              <a:t> </a:t>
            </a:r>
            <a:r>
              <a:rPr lang="it-IT" altLang="it-IT" sz="4800" b="1" dirty="0" err="1">
                <a:solidFill>
                  <a:srgbClr val="990033"/>
                </a:solidFill>
              </a:rPr>
              <a:t>Phase</a:t>
            </a:r>
            <a:r>
              <a:rPr lang="it-IT" altLang="it-IT" sz="4800" b="1" dirty="0">
                <a:solidFill>
                  <a:srgbClr val="990033"/>
                </a:solidFill>
              </a:rPr>
              <a:t> 3 </a:t>
            </a:r>
            <a:r>
              <a:rPr lang="it-IT" altLang="it-IT" sz="4800" b="1" dirty="0" err="1">
                <a:solidFill>
                  <a:srgbClr val="990033"/>
                </a:solidFill>
              </a:rPr>
              <a:t>Study</a:t>
            </a:r>
            <a:r>
              <a:rPr lang="it-IT" altLang="it-IT" sz="4800" b="1" dirty="0">
                <a:solidFill>
                  <a:srgbClr val="990033"/>
                </a:solidFill>
              </a:rPr>
              <a:t> in NASH:</a:t>
            </a:r>
            <a:br>
              <a:rPr lang="it-IT" altLang="it-IT" sz="4800" b="1" dirty="0">
                <a:solidFill>
                  <a:srgbClr val="990033"/>
                </a:solidFill>
              </a:rPr>
            </a:br>
            <a:r>
              <a:rPr lang="it-IT" altLang="it-IT" sz="4800" b="1" dirty="0">
                <a:solidFill>
                  <a:srgbClr val="990033"/>
                </a:solidFill>
              </a:rPr>
              <a:t>The ESSENCE Trial</a:t>
            </a:r>
          </a:p>
        </p:txBody>
      </p:sp>
      <p:pic>
        <p:nvPicPr>
          <p:cNvPr id="69635" name="Picture 2" descr="C:\Users\c\Documents\Logos vari\nuovo logo Unipa.PNG">
            <a:extLst>
              <a:ext uri="{FF2B5EF4-FFF2-40B4-BE49-F238E27FC236}">
                <a16:creationId xmlns:a16="http://schemas.microsoft.com/office/drawing/2014/main" id="{AE83C9AE-53FE-4BBA-8557-600AEBED6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41275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9636" name="Gruppo 10">
            <a:extLst>
              <a:ext uri="{FF2B5EF4-FFF2-40B4-BE49-F238E27FC236}">
                <a16:creationId xmlns:a16="http://schemas.microsoft.com/office/drawing/2014/main" id="{836898D0-9B5C-499F-8DF9-CCE8E40B15AC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69642" name="Immagine 11">
              <a:extLst>
                <a:ext uri="{FF2B5EF4-FFF2-40B4-BE49-F238E27FC236}">
                  <a16:creationId xmlns:a16="http://schemas.microsoft.com/office/drawing/2014/main" id="{AD891BEB-139C-4AE1-BAB7-5BD39DDEF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43" name="Immagine 12">
              <a:extLst>
                <a:ext uri="{FF2B5EF4-FFF2-40B4-BE49-F238E27FC236}">
                  <a16:creationId xmlns:a16="http://schemas.microsoft.com/office/drawing/2014/main" id="{A28DF8FA-5359-481F-8D5F-02ECC9797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4E60EE-5055-0047-999D-7EA07E80F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1619597"/>
            <a:ext cx="10080625" cy="54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57487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Users\c\Documents\Logos vari\nuovo logo Unipa.PNG">
            <a:extLst>
              <a:ext uri="{FF2B5EF4-FFF2-40B4-BE49-F238E27FC236}">
                <a16:creationId xmlns:a16="http://schemas.microsoft.com/office/drawing/2014/main" id="{CC8A6BAF-D66F-4CCB-B898-06A2EC928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16C5CF83-E014-45DB-99E1-8780FE70AF94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Drug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Therapy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and NASH: </a:t>
            </a:r>
            <a:b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</a:b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What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Targets?</a:t>
            </a:r>
          </a:p>
        </p:txBody>
      </p:sp>
      <p:sp>
        <p:nvSpPr>
          <p:cNvPr id="57349" name="Text Box 63">
            <a:extLst>
              <a:ext uri="{FF2B5EF4-FFF2-40B4-BE49-F238E27FC236}">
                <a16:creationId xmlns:a16="http://schemas.microsoft.com/office/drawing/2014/main" id="{9C468383-B306-4EEA-AA7F-DAAE8DA27B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9171" y="7192963"/>
            <a:ext cx="3480329" cy="301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Vuppalanchi</a:t>
            </a:r>
            <a:r>
              <a:rPr kumimoji="0" lang="en-US" altLang="it-IT" sz="1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Gastroenterology 2021</a:t>
            </a:r>
            <a:endParaRPr kumimoji="0" lang="it-IT" altLang="it-IT" sz="1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7350" name="Gruppo 10">
            <a:extLst>
              <a:ext uri="{FF2B5EF4-FFF2-40B4-BE49-F238E27FC236}">
                <a16:creationId xmlns:a16="http://schemas.microsoft.com/office/drawing/2014/main" id="{64EA993D-FD8B-4CB2-9C0C-D96684461647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57351" name="Immagine 11">
              <a:extLst>
                <a:ext uri="{FF2B5EF4-FFF2-40B4-BE49-F238E27FC236}">
                  <a16:creationId xmlns:a16="http://schemas.microsoft.com/office/drawing/2014/main" id="{997CB70A-3130-4C8A-BC6C-A31AE551A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7352" name="Immagine 12">
              <a:extLst>
                <a:ext uri="{FF2B5EF4-FFF2-40B4-BE49-F238E27FC236}">
                  <a16:creationId xmlns:a16="http://schemas.microsoft.com/office/drawing/2014/main" id="{D40C3B71-C24C-4008-BBAB-576FA654F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9C9A90F-9BF7-D24A-83C5-06D8545B8F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988" y="1691605"/>
            <a:ext cx="6710708" cy="5397297"/>
          </a:xfrm>
          <a:prstGeom prst="rect">
            <a:avLst/>
          </a:prstGeom>
        </p:spPr>
      </p:pic>
      <p:sp>
        <p:nvSpPr>
          <p:cNvPr id="9" name="Rettangolo arrotondato 2">
            <a:extLst>
              <a:ext uri="{FF2B5EF4-FFF2-40B4-BE49-F238E27FC236}">
                <a16:creationId xmlns:a16="http://schemas.microsoft.com/office/drawing/2014/main" id="{027C8623-CAC1-C34C-AEFC-C2652BB7A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248" y="1667785"/>
            <a:ext cx="864096" cy="311852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38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Afficher l'image d'origine">
            <a:extLst>
              <a:ext uri="{FF2B5EF4-FFF2-40B4-BE49-F238E27FC236}">
                <a16:creationId xmlns:a16="http://schemas.microsoft.com/office/drawing/2014/main" id="{9A8C248B-D3F5-4552-A86F-BCA2769A7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19734" r="20799" b="25162"/>
          <a:stretch>
            <a:fillRect/>
          </a:stretch>
        </p:blipFill>
        <p:spPr bwMode="auto">
          <a:xfrm>
            <a:off x="2068513" y="1181100"/>
            <a:ext cx="24796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Image 43">
            <a:extLst>
              <a:ext uri="{FF2B5EF4-FFF2-40B4-BE49-F238E27FC236}">
                <a16:creationId xmlns:a16="http://schemas.microsoft.com/office/drawing/2014/main" id="{907E7D39-9DC3-4C9F-B923-61AB1D71F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38" y="4371975"/>
            <a:ext cx="5222875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6CB8CA5-9A4E-4A92-9DAC-C574A779AE84}"/>
              </a:ext>
            </a:extLst>
          </p:cNvPr>
          <p:cNvSpPr txBox="1">
            <a:spLocks/>
          </p:cNvSpPr>
          <p:nvPr/>
        </p:nvSpPr>
        <p:spPr>
          <a:xfrm>
            <a:off x="0" y="192088"/>
            <a:ext cx="10080625" cy="779462"/>
          </a:xfrm>
          <a:prstGeom prst="rect">
            <a:avLst/>
          </a:prstGeom>
        </p:spPr>
        <p:txBody>
          <a:bodyPr/>
          <a:lstStyle>
            <a:lvl1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+mj-lt"/>
                <a:ea typeface="+mj-ea"/>
                <a:cs typeface="+mj-cs"/>
              </a:defRPr>
            </a:lvl1pPr>
            <a:lvl2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2pPr>
            <a:lvl3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3pPr>
            <a:lvl4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4pPr>
            <a:lvl5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5pPr>
            <a:lvl6pPr marL="4572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9144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763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Lanifibranor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: A new generation pan-PPAR agonist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15ACB40-11DE-4788-98E2-B45088ABF3DF}"/>
              </a:ext>
            </a:extLst>
          </p:cNvPr>
          <p:cNvSpPr txBox="1"/>
          <p:nvPr/>
        </p:nvSpPr>
        <p:spPr>
          <a:xfrm>
            <a:off x="1255226" y="1462936"/>
            <a:ext cx="2185655" cy="1110304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Improves</a:t>
            </a:r>
            <a:r>
              <a:rPr kumimoji="0" lang="fr-FR" sz="22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insulin</a:t>
            </a:r>
            <a:r>
              <a:rPr kumimoji="0" lang="fr-FR" sz="22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sensitivity</a:t>
            </a:r>
            <a:endParaRPr kumimoji="0" lang="fr-FR" sz="22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grpSp>
        <p:nvGrpSpPr>
          <p:cNvPr id="92168" name="Groupe 26">
            <a:extLst>
              <a:ext uri="{FF2B5EF4-FFF2-40B4-BE49-F238E27FC236}">
                <a16:creationId xmlns:a16="http://schemas.microsoft.com/office/drawing/2014/main" id="{10FDB7AA-612A-433D-AEF9-3AD734B2CFA3}"/>
              </a:ext>
            </a:extLst>
          </p:cNvPr>
          <p:cNvGrpSpPr>
            <a:grpSpLocks/>
          </p:cNvGrpSpPr>
          <p:nvPr/>
        </p:nvGrpSpPr>
        <p:grpSpPr bwMode="auto">
          <a:xfrm rot="-2581027">
            <a:off x="3432175" y="2033588"/>
            <a:ext cx="817563" cy="1222375"/>
            <a:chOff x="4579889" y="2419675"/>
            <a:chExt cx="741588" cy="602216"/>
          </a:xfrm>
        </p:grpSpPr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2051C538-356A-4CB3-A70C-EA7E4EC78FA0}"/>
                </a:ext>
              </a:extLst>
            </p:cNvPr>
            <p:cNvCxnSpPr/>
            <p:nvPr/>
          </p:nvCxnSpPr>
          <p:spPr>
            <a:xfrm rot="2581027" flipH="1" flipV="1">
              <a:off x="4573937" y="2524889"/>
              <a:ext cx="741587" cy="492722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688E9535-C4CC-4831-85B7-72830F188ADB}"/>
                </a:ext>
              </a:extLst>
            </p:cNvPr>
            <p:cNvCxnSpPr/>
            <p:nvPr/>
          </p:nvCxnSpPr>
          <p:spPr>
            <a:xfrm rot="2581027" flipV="1">
              <a:off x="4889339" y="2416682"/>
              <a:ext cx="175677" cy="64914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169" name="Groupe 29">
            <a:extLst>
              <a:ext uri="{FF2B5EF4-FFF2-40B4-BE49-F238E27FC236}">
                <a16:creationId xmlns:a16="http://schemas.microsoft.com/office/drawing/2014/main" id="{77B9F2A2-8618-448A-82CD-A7F11A29E1F8}"/>
              </a:ext>
            </a:extLst>
          </p:cNvPr>
          <p:cNvGrpSpPr>
            <a:grpSpLocks/>
          </p:cNvGrpSpPr>
          <p:nvPr/>
        </p:nvGrpSpPr>
        <p:grpSpPr bwMode="auto">
          <a:xfrm rot="6890681">
            <a:off x="5937250" y="4124325"/>
            <a:ext cx="1163638" cy="1938338"/>
            <a:chOff x="4301757" y="2440508"/>
            <a:chExt cx="1056855" cy="640061"/>
          </a:xfrm>
        </p:grpSpPr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B2AB0943-BD66-48AE-9D6B-B9CE89C4F4D8}"/>
                </a:ext>
              </a:extLst>
            </p:cNvPr>
            <p:cNvCxnSpPr/>
            <p:nvPr/>
          </p:nvCxnSpPr>
          <p:spPr>
            <a:xfrm rot="14838388">
              <a:off x="4543595" y="2271744"/>
              <a:ext cx="572438" cy="1056855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D031F85F-C94C-44D9-9A6F-9654010580DB}"/>
                </a:ext>
              </a:extLst>
            </p:cNvPr>
            <p:cNvCxnSpPr/>
            <p:nvPr/>
          </p:nvCxnSpPr>
          <p:spPr>
            <a:xfrm rot="5400000" flipV="1">
              <a:off x="5007516" y="2299584"/>
              <a:ext cx="22017" cy="305666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Flèche courbée vers la gauche 51">
            <a:extLst>
              <a:ext uri="{FF2B5EF4-FFF2-40B4-BE49-F238E27FC236}">
                <a16:creationId xmlns:a16="http://schemas.microsoft.com/office/drawing/2014/main" id="{CBE3B69E-5492-4858-B708-E46941A31719}"/>
              </a:ext>
            </a:extLst>
          </p:cNvPr>
          <p:cNvSpPr/>
          <p:nvPr/>
        </p:nvSpPr>
        <p:spPr>
          <a:xfrm rot="20012039">
            <a:off x="6699250" y="808038"/>
            <a:ext cx="2025650" cy="5446712"/>
          </a:xfrm>
          <a:prstGeom prst="curvedLeftArrow">
            <a:avLst>
              <a:gd name="adj1" fmla="val 13972"/>
              <a:gd name="adj2" fmla="val 37262"/>
              <a:gd name="adj3" fmla="val 2569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54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grpSp>
        <p:nvGrpSpPr>
          <p:cNvPr id="92171" name="Groupe 59">
            <a:extLst>
              <a:ext uri="{FF2B5EF4-FFF2-40B4-BE49-F238E27FC236}">
                <a16:creationId xmlns:a16="http://schemas.microsoft.com/office/drawing/2014/main" id="{8328753F-EB06-43E5-9E44-296542EC2080}"/>
              </a:ext>
            </a:extLst>
          </p:cNvPr>
          <p:cNvGrpSpPr>
            <a:grpSpLocks/>
          </p:cNvGrpSpPr>
          <p:nvPr/>
        </p:nvGrpSpPr>
        <p:grpSpPr bwMode="auto">
          <a:xfrm rot="-423148">
            <a:off x="6307138" y="2905125"/>
            <a:ext cx="1711325" cy="706438"/>
            <a:chOff x="5983704" y="2848799"/>
            <a:chExt cx="1354713" cy="641439"/>
          </a:xfrm>
        </p:grpSpPr>
        <p:cxnSp>
          <p:nvCxnSpPr>
            <p:cNvPr id="61" name="Connecteur droit 60">
              <a:extLst>
                <a:ext uri="{FF2B5EF4-FFF2-40B4-BE49-F238E27FC236}">
                  <a16:creationId xmlns:a16="http://schemas.microsoft.com/office/drawing/2014/main" id="{FC5DFAD6-5125-4553-BD71-B167BAC00380}"/>
                </a:ext>
              </a:extLst>
            </p:cNvPr>
            <p:cNvCxnSpPr/>
            <p:nvPr/>
          </p:nvCxnSpPr>
          <p:spPr>
            <a:xfrm rot="423148" flipV="1">
              <a:off x="5954991" y="2834500"/>
              <a:ext cx="1314499" cy="612609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>
              <a:extLst>
                <a:ext uri="{FF2B5EF4-FFF2-40B4-BE49-F238E27FC236}">
                  <a16:creationId xmlns:a16="http://schemas.microsoft.com/office/drawing/2014/main" id="{20B91317-A71B-497D-981B-685D197B89F1}"/>
                </a:ext>
              </a:extLst>
            </p:cNvPr>
            <p:cNvCxnSpPr/>
            <p:nvPr/>
          </p:nvCxnSpPr>
          <p:spPr>
            <a:xfrm>
              <a:off x="7246929" y="2801654"/>
              <a:ext cx="67861" cy="255134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172" name="Groupe 69">
            <a:extLst>
              <a:ext uri="{FF2B5EF4-FFF2-40B4-BE49-F238E27FC236}">
                <a16:creationId xmlns:a16="http://schemas.microsoft.com/office/drawing/2014/main" id="{13019530-DD1A-4277-B5A8-10A546B39CFB}"/>
              </a:ext>
            </a:extLst>
          </p:cNvPr>
          <p:cNvGrpSpPr>
            <a:grpSpLocks/>
          </p:cNvGrpSpPr>
          <p:nvPr/>
        </p:nvGrpSpPr>
        <p:grpSpPr bwMode="auto">
          <a:xfrm rot="9845457">
            <a:off x="5060950" y="4452938"/>
            <a:ext cx="401638" cy="2235200"/>
            <a:chOff x="4767979" y="2148779"/>
            <a:chExt cx="362896" cy="1146590"/>
          </a:xfrm>
        </p:grpSpPr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8EC5E8E8-92C3-4DD9-8F63-D413C71C8D80}"/>
                </a:ext>
              </a:extLst>
            </p:cNvPr>
            <p:cNvCxnSpPr/>
            <p:nvPr/>
          </p:nvCxnSpPr>
          <p:spPr>
            <a:xfrm rot="11754543">
              <a:off x="4733681" y="2193899"/>
              <a:ext cx="232368" cy="1117274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6CA4F118-01FD-43CE-8576-8FE28243B93F}"/>
                </a:ext>
              </a:extLst>
            </p:cNvPr>
            <p:cNvCxnSpPr/>
            <p:nvPr/>
          </p:nvCxnSpPr>
          <p:spPr>
            <a:xfrm rot="2581027" flipV="1">
              <a:off x="4966013" y="2145049"/>
              <a:ext cx="176428" cy="65147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173" name="Groupe 81">
            <a:extLst>
              <a:ext uri="{FF2B5EF4-FFF2-40B4-BE49-F238E27FC236}">
                <a16:creationId xmlns:a16="http://schemas.microsoft.com/office/drawing/2014/main" id="{D55810C4-0F16-4CE0-AB65-CB59FB1044B5}"/>
              </a:ext>
            </a:extLst>
          </p:cNvPr>
          <p:cNvGrpSpPr>
            <a:grpSpLocks/>
          </p:cNvGrpSpPr>
          <p:nvPr/>
        </p:nvGrpSpPr>
        <p:grpSpPr bwMode="auto">
          <a:xfrm rot="-7712523">
            <a:off x="2892425" y="3768725"/>
            <a:ext cx="398463" cy="2214563"/>
            <a:chOff x="4770466" y="2148779"/>
            <a:chExt cx="360409" cy="1136524"/>
          </a:xfrm>
        </p:grpSpPr>
        <p:cxnSp>
          <p:nvCxnSpPr>
            <p:cNvPr id="83" name="Connecteur droit 82">
              <a:extLst>
                <a:ext uri="{FF2B5EF4-FFF2-40B4-BE49-F238E27FC236}">
                  <a16:creationId xmlns:a16="http://schemas.microsoft.com/office/drawing/2014/main" id="{C6E1C3C1-3B16-4982-880C-5A114A242ABF}"/>
                </a:ext>
              </a:extLst>
            </p:cNvPr>
            <p:cNvCxnSpPr/>
            <p:nvPr/>
          </p:nvCxnSpPr>
          <p:spPr>
            <a:xfrm rot="11754543">
              <a:off x="4770300" y="2177730"/>
              <a:ext cx="235486" cy="1106379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Connecteur droit 83">
              <a:extLst>
                <a:ext uri="{FF2B5EF4-FFF2-40B4-BE49-F238E27FC236}">
                  <a16:creationId xmlns:a16="http://schemas.microsoft.com/office/drawing/2014/main" id="{5C2522C4-9FBD-4E7A-8ADB-65C561DEC44A}"/>
                </a:ext>
              </a:extLst>
            </p:cNvPr>
            <p:cNvCxnSpPr/>
            <p:nvPr/>
          </p:nvCxnSpPr>
          <p:spPr>
            <a:xfrm rot="2581027" flipV="1">
              <a:off x="4960429" y="2146915"/>
              <a:ext cx="176615" cy="64362"/>
            </a:xfrm>
            <a:prstGeom prst="line">
              <a:avLst/>
            </a:prstGeom>
            <a:ln w="57150">
              <a:solidFill>
                <a:srgbClr val="00B4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Flèche courbée vers la gauche 142">
            <a:extLst>
              <a:ext uri="{FF2B5EF4-FFF2-40B4-BE49-F238E27FC236}">
                <a16:creationId xmlns:a16="http://schemas.microsoft.com/office/drawing/2014/main" id="{9E640ECE-4D95-42A1-B284-6D419B5254D5}"/>
              </a:ext>
            </a:extLst>
          </p:cNvPr>
          <p:cNvSpPr/>
          <p:nvPr/>
        </p:nvSpPr>
        <p:spPr>
          <a:xfrm rot="5400000">
            <a:off x="4033044" y="3094831"/>
            <a:ext cx="1062038" cy="6988175"/>
          </a:xfrm>
          <a:prstGeom prst="curvedLeftArrow">
            <a:avLst>
              <a:gd name="adj1" fmla="val 37262"/>
              <a:gd name="adj2" fmla="val 89210"/>
              <a:gd name="adj3" fmla="val 19109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sz="154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0C72DCA-6C49-4EF5-B715-B11C8B3F4905}"/>
              </a:ext>
            </a:extLst>
          </p:cNvPr>
          <p:cNvSpPr txBox="1"/>
          <p:nvPr/>
        </p:nvSpPr>
        <p:spPr>
          <a:xfrm>
            <a:off x="8146429" y="2061411"/>
            <a:ext cx="1812922" cy="1449628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Normalises </a:t>
            </a: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lipid</a:t>
            </a:r>
            <a:r>
              <a:rPr kumimoji="0" lang="fr-FR" sz="22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and </a:t>
            </a: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adiponectin</a:t>
            </a:r>
            <a:r>
              <a:rPr kumimoji="0" lang="fr-FR" sz="22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levels</a:t>
            </a:r>
            <a:endParaRPr kumimoji="0" lang="fr-FR" sz="22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E6A15CDD-33FE-41A8-AB42-CE446F80B1C9}"/>
              </a:ext>
            </a:extLst>
          </p:cNvPr>
          <p:cNvSpPr txBox="1"/>
          <p:nvPr/>
        </p:nvSpPr>
        <p:spPr>
          <a:xfrm>
            <a:off x="7441209" y="5801000"/>
            <a:ext cx="1611681" cy="770980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Inhibits</a:t>
            </a:r>
            <a:r>
              <a:rPr kumimoji="0" lang="fr-FR" sz="22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steatosis</a:t>
            </a:r>
            <a:endParaRPr kumimoji="0" lang="fr-FR" sz="22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A4CDFCB6-2A34-4B44-930F-A49ACEFB3A4D}"/>
              </a:ext>
            </a:extLst>
          </p:cNvPr>
          <p:cNvSpPr txBox="1"/>
          <p:nvPr/>
        </p:nvSpPr>
        <p:spPr>
          <a:xfrm>
            <a:off x="5126059" y="6744359"/>
            <a:ext cx="1865420" cy="707886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Blocks inflammation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FE27B06E-AD6A-4D8F-99B6-19668F64E8AC}"/>
              </a:ext>
            </a:extLst>
          </p:cNvPr>
          <p:cNvSpPr txBox="1"/>
          <p:nvPr/>
        </p:nvSpPr>
        <p:spPr>
          <a:xfrm>
            <a:off x="508007" y="5519262"/>
            <a:ext cx="1609931" cy="1110304"/>
          </a:xfrm>
          <a:prstGeom prst="rect">
            <a:avLst/>
          </a:prstGeom>
          <a:ln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Reverses </a:t>
            </a: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established</a:t>
            </a:r>
            <a:r>
              <a:rPr kumimoji="0" lang="fr-FR" sz="220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fr-FR" sz="220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fibrosis</a:t>
            </a:r>
            <a:endParaRPr kumimoji="0" lang="fr-FR" sz="220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8980836-3A4B-4F19-A44D-1E6C60EA8706}"/>
              </a:ext>
            </a:extLst>
          </p:cNvPr>
          <p:cNvSpPr txBox="1"/>
          <p:nvPr/>
        </p:nvSpPr>
        <p:spPr>
          <a:xfrm>
            <a:off x="3644900" y="3219450"/>
            <a:ext cx="2687638" cy="1314450"/>
          </a:xfrm>
          <a:prstGeom prst="rect">
            <a:avLst/>
          </a:prstGeom>
          <a:solidFill>
            <a:srgbClr val="6699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IVA337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6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PPAR</a:t>
            </a:r>
            <a:r>
              <a:rPr kumimoji="0" lang="el-GR" sz="26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α</a:t>
            </a:r>
            <a:r>
              <a:rPr kumimoji="0" lang="fr-FR" sz="26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, </a:t>
            </a:r>
            <a:r>
              <a:rPr kumimoji="0" lang="el-GR" sz="26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δ</a:t>
            </a:r>
            <a:r>
              <a:rPr kumimoji="0" lang="fr-FR" sz="26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, </a:t>
            </a:r>
            <a:r>
              <a:rPr kumimoji="0" lang="el-GR" sz="26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γ</a:t>
            </a:r>
            <a:r>
              <a:rPr kumimoji="0" lang="fr-FR" sz="2646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 </a:t>
            </a:r>
            <a:r>
              <a:rPr kumimoji="0" lang="fr-FR" sz="2646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tstream Vera Serif"/>
                <a:ea typeface="+mn-ea"/>
                <a:cs typeface="+mn-cs"/>
              </a:rPr>
              <a:t>agonist</a:t>
            </a:r>
            <a:endParaRPr kumimoji="0" lang="fr-FR" sz="2646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tstream Vera Serif"/>
              <a:ea typeface="+mn-ea"/>
              <a:cs typeface="+mn-cs"/>
            </a:endParaRPr>
          </a:p>
        </p:txBody>
      </p:sp>
      <p:sp>
        <p:nvSpPr>
          <p:cNvPr id="92188" name="Rechteck 10">
            <a:extLst>
              <a:ext uri="{FF2B5EF4-FFF2-40B4-BE49-F238E27FC236}">
                <a16:creationId xmlns:a16="http://schemas.microsoft.com/office/drawing/2014/main" id="{6095F853-3AD7-4D4D-9E9D-2E414D797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338" y="7246938"/>
            <a:ext cx="2692400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Wettstein et al., EASL 2016, PS068</a:t>
            </a:r>
          </a:p>
        </p:txBody>
      </p:sp>
      <p:pic>
        <p:nvPicPr>
          <p:cNvPr id="92189" name="Picture 2" descr="C:\Users\c\Documents\Logos vari\nuovo logo Unipa.PNG">
            <a:extLst>
              <a:ext uri="{FF2B5EF4-FFF2-40B4-BE49-F238E27FC236}">
                <a16:creationId xmlns:a16="http://schemas.microsoft.com/office/drawing/2014/main" id="{7C36B46C-CF4D-4B23-835F-675F0EF46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0" name="Gruppo 10">
            <a:extLst>
              <a:ext uri="{FF2B5EF4-FFF2-40B4-BE49-F238E27FC236}">
                <a16:creationId xmlns:a16="http://schemas.microsoft.com/office/drawing/2014/main" id="{3E60ACE5-CEA0-4C8A-A37F-B5B438817241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92191" name="Immagine 11">
              <a:extLst>
                <a:ext uri="{FF2B5EF4-FFF2-40B4-BE49-F238E27FC236}">
                  <a16:creationId xmlns:a16="http://schemas.microsoft.com/office/drawing/2014/main" id="{20E31274-B4AB-4EA2-A149-541033583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92" name="Immagine 12">
              <a:extLst>
                <a:ext uri="{FF2B5EF4-FFF2-40B4-BE49-F238E27FC236}">
                  <a16:creationId xmlns:a16="http://schemas.microsoft.com/office/drawing/2014/main" id="{93E59BD3-6C69-41EE-BBE7-8EF092F76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8619516-7AE7-4BE4-8D98-4DFA0DD8AC35}"/>
              </a:ext>
            </a:extLst>
          </p:cNvPr>
          <p:cNvSpPr txBox="1">
            <a:spLocks/>
          </p:cNvSpPr>
          <p:nvPr/>
        </p:nvSpPr>
        <p:spPr>
          <a:xfrm>
            <a:off x="0" y="192088"/>
            <a:ext cx="10080625" cy="779462"/>
          </a:xfrm>
          <a:prstGeom prst="rect">
            <a:avLst/>
          </a:prstGeom>
        </p:spPr>
        <p:txBody>
          <a:bodyPr/>
          <a:lstStyle>
            <a:lvl1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+mj-lt"/>
                <a:ea typeface="+mj-ea"/>
                <a:cs typeface="+mj-cs"/>
              </a:defRPr>
            </a:lvl1pPr>
            <a:lvl2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2pPr>
            <a:lvl3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3pPr>
            <a:lvl4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4pPr>
            <a:lvl5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5pPr>
            <a:lvl6pPr marL="4572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9144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763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Lanifibranor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 NASH</a:t>
            </a:r>
          </a:p>
        </p:txBody>
      </p:sp>
      <p:sp>
        <p:nvSpPr>
          <p:cNvPr id="93187" name="Rechteck 10">
            <a:extLst>
              <a:ext uri="{FF2B5EF4-FFF2-40B4-BE49-F238E27FC236}">
                <a16:creationId xmlns:a16="http://schemas.microsoft.com/office/drawing/2014/main" id="{41AAB893-74BF-454B-9428-F883DD089C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640" y="7236221"/>
            <a:ext cx="203934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Franque</a:t>
            </a:r>
            <a:r>
              <a:rPr kumimoji="0" lang="de-AT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NEJM 2021</a:t>
            </a:r>
          </a:p>
        </p:txBody>
      </p:sp>
      <p:pic>
        <p:nvPicPr>
          <p:cNvPr id="93188" name="Picture 2" descr="C:\Users\c\Documents\Logos vari\nuovo logo Unipa.PNG">
            <a:extLst>
              <a:ext uri="{FF2B5EF4-FFF2-40B4-BE49-F238E27FC236}">
                <a16:creationId xmlns:a16="http://schemas.microsoft.com/office/drawing/2014/main" id="{F758E02F-BEFF-4AEC-A2D4-614844905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9" name="Immagine 5">
            <a:extLst>
              <a:ext uri="{FF2B5EF4-FFF2-40B4-BE49-F238E27FC236}">
                <a16:creationId xmlns:a16="http://schemas.microsoft.com/office/drawing/2014/main" id="{E191F663-2091-4822-8195-57C8D7951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72" y="865803"/>
            <a:ext cx="7632601" cy="16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94" name="Rettangolo con angoli arrotondati 16">
            <a:extLst>
              <a:ext uri="{FF2B5EF4-FFF2-40B4-BE49-F238E27FC236}">
                <a16:creationId xmlns:a16="http://schemas.microsoft.com/office/drawing/2014/main" id="{56D4F8F0-590F-41F3-9FE6-A39821D4F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181" y="1468838"/>
            <a:ext cx="4132262" cy="5572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24 week treatment</a:t>
            </a:r>
          </a:p>
        </p:txBody>
      </p:sp>
      <p:grpSp>
        <p:nvGrpSpPr>
          <p:cNvPr id="93195" name="Gruppo 10">
            <a:extLst>
              <a:ext uri="{FF2B5EF4-FFF2-40B4-BE49-F238E27FC236}">
                <a16:creationId xmlns:a16="http://schemas.microsoft.com/office/drawing/2014/main" id="{47180F98-7AAF-4294-B7B1-BF0DB14BBAA1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93196" name="Immagine 11">
              <a:extLst>
                <a:ext uri="{FF2B5EF4-FFF2-40B4-BE49-F238E27FC236}">
                  <a16:creationId xmlns:a16="http://schemas.microsoft.com/office/drawing/2014/main" id="{C00EDED6-2220-49DC-AC14-D925F0635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7" name="Immagine 12">
              <a:extLst>
                <a:ext uri="{FF2B5EF4-FFF2-40B4-BE49-F238E27FC236}">
                  <a16:creationId xmlns:a16="http://schemas.microsoft.com/office/drawing/2014/main" id="{B906F5EC-FB4A-4E85-9973-30404ACC9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5CF15888-FF41-604E-AC88-23F5041033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816" y="2738036"/>
            <a:ext cx="8784976" cy="4255475"/>
          </a:xfrm>
          <a:prstGeom prst="rect">
            <a:avLst/>
          </a:prstGeom>
        </p:spPr>
      </p:pic>
      <p:sp>
        <p:nvSpPr>
          <p:cNvPr id="15" name="Rettangolo arrotondato 2">
            <a:extLst>
              <a:ext uri="{FF2B5EF4-FFF2-40B4-BE49-F238E27FC236}">
                <a16:creationId xmlns:a16="http://schemas.microsoft.com/office/drawing/2014/main" id="{E2BD1E4D-4484-5942-AA1C-6919CF47A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16" y="3197055"/>
            <a:ext cx="2520280" cy="510774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ttangolo arrotondato 2">
            <a:extLst>
              <a:ext uri="{FF2B5EF4-FFF2-40B4-BE49-F238E27FC236}">
                <a16:creationId xmlns:a16="http://schemas.microsoft.com/office/drawing/2014/main" id="{EEC5D73E-E3EF-954F-BA3C-BC4C1DA4F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16" y="4067869"/>
            <a:ext cx="2520280" cy="366758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ttangolo arrotondato 2">
            <a:extLst>
              <a:ext uri="{FF2B5EF4-FFF2-40B4-BE49-F238E27FC236}">
                <a16:creationId xmlns:a16="http://schemas.microsoft.com/office/drawing/2014/main" id="{BF424211-4921-164B-99B0-66F0518053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16" y="4794667"/>
            <a:ext cx="2736304" cy="353322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ttangolo arrotondato 2">
            <a:extLst>
              <a:ext uri="{FF2B5EF4-FFF2-40B4-BE49-F238E27FC236}">
                <a16:creationId xmlns:a16="http://schemas.microsoft.com/office/drawing/2014/main" id="{B5D9FB1A-3090-E64E-82F1-989939CD9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816" y="5501311"/>
            <a:ext cx="2592288" cy="510774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ttangolo arrotondato 2">
            <a:extLst>
              <a:ext uri="{FF2B5EF4-FFF2-40B4-BE49-F238E27FC236}">
                <a16:creationId xmlns:a16="http://schemas.microsoft.com/office/drawing/2014/main" id="{434A79D6-ACE8-F645-8B17-08FF91A87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031" y="3867825"/>
            <a:ext cx="5868777" cy="27699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ttangolo arrotondato 2">
            <a:extLst>
              <a:ext uri="{FF2B5EF4-FFF2-40B4-BE49-F238E27FC236}">
                <a16:creationId xmlns:a16="http://schemas.microsoft.com/office/drawing/2014/main" id="{1407339A-F85C-3346-B7CE-834D6E594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031" y="4582958"/>
            <a:ext cx="5868777" cy="27699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ttangolo arrotondato 2">
            <a:extLst>
              <a:ext uri="{FF2B5EF4-FFF2-40B4-BE49-F238E27FC236}">
                <a16:creationId xmlns:a16="http://schemas.microsoft.com/office/drawing/2014/main" id="{1D9511E5-2526-8344-B486-FF8A4746D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031" y="5303038"/>
            <a:ext cx="5868777" cy="27699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ttangolo arrotondato 2">
            <a:extLst>
              <a:ext uri="{FF2B5EF4-FFF2-40B4-BE49-F238E27FC236}">
                <a16:creationId xmlns:a16="http://schemas.microsoft.com/office/drawing/2014/main" id="{8AB2F960-6693-A74C-AD62-F77BC6F078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031" y="6167134"/>
            <a:ext cx="5868777" cy="27699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50E873B-B115-4005-9997-32A7D04C2FC8}"/>
              </a:ext>
            </a:extLst>
          </p:cNvPr>
          <p:cNvSpPr txBox="1">
            <a:spLocks/>
          </p:cNvSpPr>
          <p:nvPr/>
        </p:nvSpPr>
        <p:spPr>
          <a:xfrm>
            <a:off x="0" y="192088"/>
            <a:ext cx="10080625" cy="779462"/>
          </a:xfrm>
          <a:prstGeom prst="rect">
            <a:avLst/>
          </a:prstGeom>
        </p:spPr>
        <p:txBody>
          <a:bodyPr/>
          <a:lstStyle>
            <a:lvl1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+mj-lt"/>
                <a:ea typeface="+mj-ea"/>
                <a:cs typeface="+mj-cs"/>
              </a:defRPr>
            </a:lvl1pPr>
            <a:lvl2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2pPr>
            <a:lvl3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3pPr>
            <a:lvl4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4pPr>
            <a:lvl5pPr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4B4B4D"/>
                </a:solidFill>
                <a:latin typeface="Arial" charset="0"/>
              </a:defRPr>
            </a:lvl5pPr>
            <a:lvl6pPr marL="4572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6pPr>
            <a:lvl7pPr marL="9144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7pPr>
            <a:lvl8pPr marL="13716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8pPr>
            <a:lvl9pPr marL="1828800" algn="l" defTabSz="976313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763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Lanifibranor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in NASH</a:t>
            </a:r>
          </a:p>
        </p:txBody>
      </p:sp>
      <p:pic>
        <p:nvPicPr>
          <p:cNvPr id="94212" name="Picture 2" descr="C:\Users\c\Documents\Logos vari\nuovo logo Unipa.PNG">
            <a:extLst>
              <a:ext uri="{FF2B5EF4-FFF2-40B4-BE49-F238E27FC236}">
                <a16:creationId xmlns:a16="http://schemas.microsoft.com/office/drawing/2014/main" id="{7A5022C5-699D-421C-993D-D6CD697C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5" name="Immagine 2">
            <a:extLst>
              <a:ext uri="{FF2B5EF4-FFF2-40B4-BE49-F238E27FC236}">
                <a16:creationId xmlns:a16="http://schemas.microsoft.com/office/drawing/2014/main" id="{6D56952E-868B-4153-B6D1-F59C4D550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843733"/>
            <a:ext cx="93630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6" name="CasellaDiTesto 15">
            <a:extLst>
              <a:ext uri="{FF2B5EF4-FFF2-40B4-BE49-F238E27FC236}">
                <a16:creationId xmlns:a16="http://schemas.microsoft.com/office/drawing/2014/main" id="{69426F67-D3BD-4879-9E29-F3DA48C9A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5940945"/>
            <a:ext cx="9504362" cy="1076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284413" indent="15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741613" indent="15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198813" indent="15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656013" indent="158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 change in </a:t>
            </a:r>
            <a:r>
              <a:rPr kumimoji="0" lang="en-US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LDL.cholesterol</a:t>
            </a:r>
            <a:endParaRPr kumimoji="0" lang="en-US" altLang="it-IT" sz="1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Decrease of insulin, fasting glucose and glycated </a:t>
            </a:r>
            <a:r>
              <a:rPr kumimoji="0" lang="en-US" alt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haemoglobin</a:t>
            </a:r>
            <a:r>
              <a:rPr kumimoji="0" lang="en-US" alt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(HB1AC) in patients with type 2 diabetes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it-IT" sz="1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Small weight gain and peripheral edema</a:t>
            </a:r>
            <a:endParaRPr kumimoji="0" lang="it-IT" altLang="it-IT" sz="1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94217" name="Gruppo 10">
            <a:extLst>
              <a:ext uri="{FF2B5EF4-FFF2-40B4-BE49-F238E27FC236}">
                <a16:creationId xmlns:a16="http://schemas.microsoft.com/office/drawing/2014/main" id="{C6CA0669-BF1B-43FC-B6FC-A99E7EB0856F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94218" name="Immagine 11">
              <a:extLst>
                <a:ext uri="{FF2B5EF4-FFF2-40B4-BE49-F238E27FC236}">
                  <a16:creationId xmlns:a16="http://schemas.microsoft.com/office/drawing/2014/main" id="{B61B439C-D527-4458-9169-08EF6A4AA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4219" name="Immagine 12">
              <a:extLst>
                <a:ext uri="{FF2B5EF4-FFF2-40B4-BE49-F238E27FC236}">
                  <a16:creationId xmlns:a16="http://schemas.microsoft.com/office/drawing/2014/main" id="{38E302E2-F295-48EA-B464-571C73996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Immagine 5">
            <a:extLst>
              <a:ext uri="{FF2B5EF4-FFF2-40B4-BE49-F238E27FC236}">
                <a16:creationId xmlns:a16="http://schemas.microsoft.com/office/drawing/2014/main" id="{66FC2E1C-5400-0248-A2A6-497A43E7B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72" y="865803"/>
            <a:ext cx="7632601" cy="16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con angoli arrotondati 16">
            <a:extLst>
              <a:ext uri="{FF2B5EF4-FFF2-40B4-BE49-F238E27FC236}">
                <a16:creationId xmlns:a16="http://schemas.microsoft.com/office/drawing/2014/main" id="{199048B7-95BF-1940-9422-DD20110B05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4181" y="1468838"/>
            <a:ext cx="4132262" cy="5572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24 week treatment</a:t>
            </a:r>
          </a:p>
        </p:txBody>
      </p:sp>
      <p:sp>
        <p:nvSpPr>
          <p:cNvPr id="14" name="Rechteck 10">
            <a:extLst>
              <a:ext uri="{FF2B5EF4-FFF2-40B4-BE49-F238E27FC236}">
                <a16:creationId xmlns:a16="http://schemas.microsoft.com/office/drawing/2014/main" id="{3DE5A9CD-91A3-3443-AA1D-E3BE20441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640" y="7236221"/>
            <a:ext cx="2039341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Franque</a:t>
            </a:r>
            <a:r>
              <a:rPr kumimoji="0" lang="de-AT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NEJM 2021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c\Documents\Logos vari\nuovo logo Unipa.PNG">
            <a:extLst>
              <a:ext uri="{FF2B5EF4-FFF2-40B4-BE49-F238E27FC236}">
                <a16:creationId xmlns:a16="http://schemas.microsoft.com/office/drawing/2014/main" id="{0D79A3F5-2F64-4F83-B578-BF55DE03E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05933436-5E98-40DA-B92C-6FF8912836A3}"/>
              </a:ext>
            </a:extLst>
          </p:cNvPr>
          <p:cNvSpPr txBox="1">
            <a:spLocks/>
          </p:cNvSpPr>
          <p:nvPr/>
        </p:nvSpPr>
        <p:spPr>
          <a:xfrm>
            <a:off x="0" y="-36513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Drug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Therapy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and NASH: </a:t>
            </a:r>
            <a:b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</a:b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What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 Targets?</a:t>
            </a:r>
          </a:p>
        </p:txBody>
      </p:sp>
      <p:pic>
        <p:nvPicPr>
          <p:cNvPr id="99332" name="Immagine 1">
            <a:extLst>
              <a:ext uri="{FF2B5EF4-FFF2-40B4-BE49-F238E27FC236}">
                <a16:creationId xmlns:a16="http://schemas.microsoft.com/office/drawing/2014/main" id="{E84EB3DE-56E0-41B2-91A9-195DD07ED5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1547813"/>
            <a:ext cx="6764338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63">
            <a:extLst>
              <a:ext uri="{FF2B5EF4-FFF2-40B4-BE49-F238E27FC236}">
                <a16:creationId xmlns:a16="http://schemas.microsoft.com/office/drawing/2014/main" id="{61EA406E-B350-421C-BC1B-9F79EA00B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2250" y="7164388"/>
            <a:ext cx="212725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783" tIns="50392" rIns="100783" bIns="50392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00" b="1" i="0" u="none" strike="noStrike" kern="1200" cap="none" spc="0" normalizeH="0" baseline="0" noProof="0">
                <a:ln>
                  <a:noFill/>
                </a:ln>
                <a:solidFill>
                  <a:srgbClr val="00CC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Rotman et al, GUT 2016</a:t>
            </a:r>
            <a:endParaRPr kumimoji="0" lang="it-IT" altLang="it-IT" sz="1300" b="1" i="0" u="none" strike="noStrike" kern="1200" cap="none" spc="0" normalizeH="0" baseline="0" noProof="0">
              <a:ln>
                <a:noFill/>
              </a:ln>
              <a:solidFill>
                <a:srgbClr val="00CC9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9334" name="Rettangolo arrotondato 2">
            <a:extLst>
              <a:ext uri="{FF2B5EF4-FFF2-40B4-BE49-F238E27FC236}">
                <a16:creationId xmlns:a16="http://schemas.microsoft.com/office/drawing/2014/main" id="{C2542B94-D186-4BB0-A6AD-4645E1E89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0" y="3275013"/>
            <a:ext cx="1584325" cy="72072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THRbeta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agonist</a:t>
            </a:r>
          </a:p>
        </p:txBody>
      </p:sp>
      <p:grpSp>
        <p:nvGrpSpPr>
          <p:cNvPr id="99335" name="Gruppo 10">
            <a:extLst>
              <a:ext uri="{FF2B5EF4-FFF2-40B4-BE49-F238E27FC236}">
                <a16:creationId xmlns:a16="http://schemas.microsoft.com/office/drawing/2014/main" id="{C29CCB25-954C-407E-90E9-CA821FD30C4E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99336" name="Immagine 11">
              <a:extLst>
                <a:ext uri="{FF2B5EF4-FFF2-40B4-BE49-F238E27FC236}">
                  <a16:creationId xmlns:a16="http://schemas.microsoft.com/office/drawing/2014/main" id="{8E74F5BF-D267-4DFB-9FC6-B4759CBCE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337" name="Immagine 12">
              <a:extLst>
                <a:ext uri="{FF2B5EF4-FFF2-40B4-BE49-F238E27FC236}">
                  <a16:creationId xmlns:a16="http://schemas.microsoft.com/office/drawing/2014/main" id="{BF194FEC-2565-40EB-9DC4-75C6BC3D9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>
            <a:extLst>
              <a:ext uri="{FF2B5EF4-FFF2-40B4-BE49-F238E27FC236}">
                <a16:creationId xmlns:a16="http://schemas.microsoft.com/office/drawing/2014/main" id="{87C0CC29-EADE-41D5-A3B1-96DFE02C2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8991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 defTabSz="45720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 defTabSz="4572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 defTabSz="4572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 defTabSz="4572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Thyroid</a:t>
            </a:r>
            <a:r>
              <a:rPr kumimoji="0" lang="it-IT" alt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alt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Normone</a:t>
            </a:r>
            <a:r>
              <a:rPr kumimoji="0" lang="it-IT" alt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NAFLD/NASH</a:t>
            </a:r>
          </a:p>
        </p:txBody>
      </p:sp>
      <p:pic>
        <p:nvPicPr>
          <p:cNvPr id="100356" name="Immagine 1">
            <a:extLst>
              <a:ext uri="{FF2B5EF4-FFF2-40B4-BE49-F238E27FC236}">
                <a16:creationId xmlns:a16="http://schemas.microsoft.com/office/drawing/2014/main" id="{230F5EF7-7D07-4881-B5F5-B93C8177D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792288"/>
            <a:ext cx="958373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Rettangolo arrotondato 1">
            <a:extLst>
              <a:ext uri="{FF2B5EF4-FFF2-40B4-BE49-F238E27FC236}">
                <a16:creationId xmlns:a16="http://schemas.microsoft.com/office/drawing/2014/main" id="{61E47027-1C9E-4A9B-9992-AF7580CD8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6732588"/>
            <a:ext cx="9436100" cy="6477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MGL-3196 and VK-2809 under investigation</a:t>
            </a:r>
          </a:p>
        </p:txBody>
      </p:sp>
      <p:pic>
        <p:nvPicPr>
          <p:cNvPr id="5" name="Immagine 11">
            <a:extLst>
              <a:ext uri="{FF2B5EF4-FFF2-40B4-BE49-F238E27FC236}">
                <a16:creationId xmlns:a16="http://schemas.microsoft.com/office/drawing/2014/main" id="{6DB43FEE-0590-8641-A609-D6EC92FC37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350" y="193648"/>
            <a:ext cx="476250" cy="16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2">
            <a:extLst>
              <a:ext uri="{FF2B5EF4-FFF2-40B4-BE49-F238E27FC236}">
                <a16:creationId xmlns:a16="http://schemas.microsoft.com/office/drawing/2014/main" id="{188A20FD-BEF8-C94B-BB91-91BAA290D8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294" y="34925"/>
            <a:ext cx="473244" cy="20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>
            <a:extLst>
              <a:ext uri="{FF2B5EF4-FFF2-40B4-BE49-F238E27FC236}">
                <a16:creationId xmlns:a16="http://schemas.microsoft.com/office/drawing/2014/main" id="{32CBB0CD-055D-4FCF-8AA2-CBDF67F59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8991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 defTabSz="45720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 defTabSz="4572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 defTabSz="4572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 defTabSz="4572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Resmetirom</a:t>
            </a:r>
            <a:r>
              <a:rPr kumimoji="0" lang="it-IT" alt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NASH</a:t>
            </a:r>
          </a:p>
        </p:txBody>
      </p:sp>
      <p:pic>
        <p:nvPicPr>
          <p:cNvPr id="101379" name="Picture 2" descr="C:\Users\c\Documents\Logos vari\nuovo logo Unipa.PNG">
            <a:extLst>
              <a:ext uri="{FF2B5EF4-FFF2-40B4-BE49-F238E27FC236}">
                <a16:creationId xmlns:a16="http://schemas.microsoft.com/office/drawing/2014/main" id="{8D5DD0B8-E3B1-48C8-BDEE-D7D495439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Immagine 1">
            <a:extLst>
              <a:ext uri="{FF2B5EF4-FFF2-40B4-BE49-F238E27FC236}">
                <a16:creationId xmlns:a16="http://schemas.microsoft.com/office/drawing/2014/main" id="{969B6083-3222-4523-A7DF-4B4FC18ED9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704975"/>
            <a:ext cx="62738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Immagine 3">
            <a:extLst>
              <a:ext uri="{FF2B5EF4-FFF2-40B4-BE49-F238E27FC236}">
                <a16:creationId xmlns:a16="http://schemas.microsoft.com/office/drawing/2014/main" id="{CC0F50E4-7498-4503-9A34-BA0C100BB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590925"/>
            <a:ext cx="4254500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Immagine 5">
            <a:extLst>
              <a:ext uri="{FF2B5EF4-FFF2-40B4-BE49-F238E27FC236}">
                <a16:creationId xmlns:a16="http://schemas.microsoft.com/office/drawing/2014/main" id="{8A13815A-5971-4990-A960-22820516D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163" y="4787900"/>
            <a:ext cx="5407025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3" name="Immagine 7">
            <a:extLst>
              <a:ext uri="{FF2B5EF4-FFF2-40B4-BE49-F238E27FC236}">
                <a16:creationId xmlns:a16="http://schemas.microsoft.com/office/drawing/2014/main" id="{E1F2F700-8B77-4DF2-BFBD-A15558AD2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63" y="5364163"/>
            <a:ext cx="54070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Rechteck 10">
            <a:extLst>
              <a:ext uri="{FF2B5EF4-FFF2-40B4-BE49-F238E27FC236}">
                <a16:creationId xmlns:a16="http://schemas.microsoft.com/office/drawing/2014/main" id="{EE998814-B8DC-42C0-B20B-5DE514035E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38" y="7246938"/>
            <a:ext cx="20637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Harrison et al, NEJM 2019</a:t>
            </a:r>
            <a:endParaRPr kumimoji="0" lang="de-AT" altLang="de-DE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1385" name="Gruppo 10">
            <a:extLst>
              <a:ext uri="{FF2B5EF4-FFF2-40B4-BE49-F238E27FC236}">
                <a16:creationId xmlns:a16="http://schemas.microsoft.com/office/drawing/2014/main" id="{B36DD24F-788B-40A0-B3E4-484D857A8B64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101386" name="Immagine 11">
              <a:extLst>
                <a:ext uri="{FF2B5EF4-FFF2-40B4-BE49-F238E27FC236}">
                  <a16:creationId xmlns:a16="http://schemas.microsoft.com/office/drawing/2014/main" id="{B0371C08-93F6-4AD3-AE76-792A209D3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1387" name="Immagine 12">
              <a:extLst>
                <a:ext uri="{FF2B5EF4-FFF2-40B4-BE49-F238E27FC236}">
                  <a16:creationId xmlns:a16="http://schemas.microsoft.com/office/drawing/2014/main" id="{1F34EEDD-6BCD-40CF-80D6-79075549E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6C438A3A-8421-4620-9294-DB2AD06C2DEE}"/>
              </a:ext>
            </a:extLst>
          </p:cNvPr>
          <p:cNvSpPr/>
          <p:nvPr/>
        </p:nvSpPr>
        <p:spPr bwMode="auto">
          <a:xfrm>
            <a:off x="4602163" y="5508029"/>
            <a:ext cx="5262685" cy="144016"/>
          </a:xfrm>
          <a:prstGeom prst="round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>
            <a:extLst>
              <a:ext uri="{FF2B5EF4-FFF2-40B4-BE49-F238E27FC236}">
                <a16:creationId xmlns:a16="http://schemas.microsoft.com/office/drawing/2014/main" id="{A77C5DAD-9453-4875-8725-9DE345896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214313"/>
            <a:ext cx="8991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 defTabSz="45720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 defTabSz="4572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 defTabSz="4572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 defTabSz="4572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6000" b="1" i="0" u="none" strike="noStrike" kern="1200" cap="none" spc="0" normalizeH="0" baseline="0" noProof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Resmetirom in NASH</a:t>
            </a:r>
          </a:p>
        </p:txBody>
      </p:sp>
      <p:pic>
        <p:nvPicPr>
          <p:cNvPr id="102403" name="Picture 2" descr="C:\Users\c\Documents\Logos vari\nuovo logo Unipa.PNG">
            <a:extLst>
              <a:ext uri="{FF2B5EF4-FFF2-40B4-BE49-F238E27FC236}">
                <a16:creationId xmlns:a16="http://schemas.microsoft.com/office/drawing/2014/main" id="{4B85A540-CEA3-4EFA-9F50-9ED4A22F9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4" name="Immagine 1">
            <a:extLst>
              <a:ext uri="{FF2B5EF4-FFF2-40B4-BE49-F238E27FC236}">
                <a16:creationId xmlns:a16="http://schemas.microsoft.com/office/drawing/2014/main" id="{15F4ECA7-D787-4EF5-A432-122087FB02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63" y="1704975"/>
            <a:ext cx="62738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5" name="Rechteck 10">
            <a:extLst>
              <a:ext uri="{FF2B5EF4-FFF2-40B4-BE49-F238E27FC236}">
                <a16:creationId xmlns:a16="http://schemas.microsoft.com/office/drawing/2014/main" id="{DCC77D5F-91E9-43AC-A420-A0709489F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0038" y="7246938"/>
            <a:ext cx="2063750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1" i="0" u="none" strike="noStrike" kern="120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Harrison et al, NEJM 2019</a:t>
            </a:r>
            <a:endParaRPr kumimoji="0" lang="de-AT" altLang="de-DE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406" name="Immagine 9">
            <a:extLst>
              <a:ext uri="{FF2B5EF4-FFF2-40B4-BE49-F238E27FC236}">
                <a16:creationId xmlns:a16="http://schemas.microsoft.com/office/drawing/2014/main" id="{68979283-693A-4C86-A4E2-9718CDF6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3733800"/>
            <a:ext cx="9404350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7" name="Rettangolo con angoli arrotondati 10">
            <a:extLst>
              <a:ext uri="{FF2B5EF4-FFF2-40B4-BE49-F238E27FC236}">
                <a16:creationId xmlns:a16="http://schemas.microsoft.com/office/drawing/2014/main" id="{6384A64E-7F92-4C69-903F-F83B0F332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4500563"/>
            <a:ext cx="9147175" cy="719137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2408" name="Rettangolo con angoli arrotondati 11">
            <a:extLst>
              <a:ext uri="{FF2B5EF4-FFF2-40B4-BE49-F238E27FC236}">
                <a16:creationId xmlns:a16="http://schemas.microsoft.com/office/drawing/2014/main" id="{76EA0045-9868-4539-8B4F-63D7E3FBC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363" y="5435600"/>
            <a:ext cx="9147175" cy="1439863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2409" name="Gruppo 10">
            <a:extLst>
              <a:ext uri="{FF2B5EF4-FFF2-40B4-BE49-F238E27FC236}">
                <a16:creationId xmlns:a16="http://schemas.microsoft.com/office/drawing/2014/main" id="{17553F4D-3593-47B3-9645-01DD79EDE10D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102410" name="Immagine 11">
              <a:extLst>
                <a:ext uri="{FF2B5EF4-FFF2-40B4-BE49-F238E27FC236}">
                  <a16:creationId xmlns:a16="http://schemas.microsoft.com/office/drawing/2014/main" id="{D17D2DDB-016C-4C1D-8AB3-3E1C4D1C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1" name="Immagine 12">
              <a:extLst>
                <a:ext uri="{FF2B5EF4-FFF2-40B4-BE49-F238E27FC236}">
                  <a16:creationId xmlns:a16="http://schemas.microsoft.com/office/drawing/2014/main" id="{D47CE7B3-70B9-4E9D-91D4-A7A948BCA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8">
            <a:extLst>
              <a:ext uri="{FF2B5EF4-FFF2-40B4-BE49-F238E27FC236}">
                <a16:creationId xmlns:a16="http://schemas.microsoft.com/office/drawing/2014/main" id="{B64FF8D4-6B11-40BE-86D8-73C76796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708025"/>
            <a:ext cx="900112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9">
            <a:extLst>
              <a:ext uri="{FF2B5EF4-FFF2-40B4-BE49-F238E27FC236}">
                <a16:creationId xmlns:a16="http://schemas.microsoft.com/office/drawing/2014/main" id="{2B4A7E44-D5EA-4ED6-9A04-935D9BC7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207963"/>
            <a:ext cx="326707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2" descr="C:\Users\c\Documents\Logos vari\nuovo logo Unipa.PNG">
            <a:extLst>
              <a:ext uri="{FF2B5EF4-FFF2-40B4-BE49-F238E27FC236}">
                <a16:creationId xmlns:a16="http://schemas.microsoft.com/office/drawing/2014/main" id="{25559106-857B-42B4-AC75-9B758BB22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85B3427D-7831-4FEA-B956-778596121ECA}"/>
              </a:ext>
            </a:extLst>
          </p:cNvPr>
          <p:cNvSpPr/>
          <p:nvPr/>
        </p:nvSpPr>
        <p:spPr>
          <a:xfrm>
            <a:off x="5386388" y="2339975"/>
            <a:ext cx="4478337" cy="482441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6A8E1BDE-E97A-4824-BCD3-E3F4818B0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38" y="2339975"/>
            <a:ext cx="4989512" cy="4968875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247 non-diabetic adults with NASH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30mg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Pioglitazone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64080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800IU Vitamin E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Placebo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Liver biopsy at 96 Weeks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Both agents improved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steatosis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 &amp; inflammation scores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Only Vitamin E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reduced 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ballooning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Neither agent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  <a:sym typeface="Symbol" pitchFamily="18" charset="2"/>
              </a:rPr>
              <a:t>reduced </a:t>
            </a:r>
            <a:r>
              <a:rPr kumimoji="0" lang="en-GB" sz="2000" b="0" i="0" u="sng" strike="noStrike" kern="0" cap="none" spc="0" normalizeH="0" baseline="0" noProof="0" dirty="0">
                <a:ln>
                  <a:noFill/>
                </a:ln>
                <a:solidFill>
                  <a:srgbClr val="06408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fibrosis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GB" sz="1800" b="0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BUT</a:t>
            </a:r>
            <a:r>
              <a: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resolution of NASH in 30-40% of patients treated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High-dose vitamin E linked to increased all-cause mortality,  hemorrhagic stroke and prostate cancer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90000"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64080"/>
              </a:solidFill>
              <a:effectLst/>
              <a:uLnTx/>
              <a:uFillTx/>
              <a:latin typeface="Calibri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17C893F1-FA82-4B32-BD0A-51056DDDB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6388" y="2339975"/>
            <a:ext cx="4478337" cy="3683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  <a:ea typeface="+mn-ea"/>
                <a:cs typeface="Arial" panose="020B0604020202020204" pitchFamily="34" charset="0"/>
              </a:rPr>
              <a:t>‘PIVENS’ Trial</a:t>
            </a:r>
          </a:p>
        </p:txBody>
      </p:sp>
      <p:graphicFrame>
        <p:nvGraphicFramePr>
          <p:cNvPr id="44040" name="Object 61">
            <a:extLst>
              <a:ext uri="{FF2B5EF4-FFF2-40B4-BE49-F238E27FC236}">
                <a16:creationId xmlns:a16="http://schemas.microsoft.com/office/drawing/2014/main" id="{E9A7868F-69A0-45FD-B2F8-41B00E62A39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86388" y="2987675"/>
          <a:ext cx="4406900" cy="421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4182218" imgH="4212701" progId="Excel.Sheet.8">
                  <p:embed/>
                </p:oleObj>
              </mc:Choice>
              <mc:Fallback>
                <p:oleObj r:id="rId6" imgW="4182218" imgH="4212701" progId="Excel.Sheet.8">
                  <p:embed/>
                  <p:pic>
                    <p:nvPicPr>
                      <p:cNvPr id="44040" name="Object 61">
                        <a:extLst>
                          <a:ext uri="{FF2B5EF4-FFF2-40B4-BE49-F238E27FC236}">
                            <a16:creationId xmlns:a16="http://schemas.microsoft.com/office/drawing/2014/main" id="{E9A7868F-69A0-45FD-B2F8-41B00E62A39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388" y="2987675"/>
                        <a:ext cx="4406900" cy="421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1" name="Text Box 6">
            <a:extLst>
              <a:ext uri="{FF2B5EF4-FFF2-40B4-BE49-F238E27FC236}">
                <a16:creationId xmlns:a16="http://schemas.microsoft.com/office/drawing/2014/main" id="{0EAEABEC-A648-4F4D-99DF-335A1727E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8238" y="2987675"/>
            <a:ext cx="17018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 = 0.001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NNT 4.2</a:t>
            </a:r>
            <a:endParaRPr kumimoji="0" lang="en-US" altLang="it-IT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042" name="Text Box 7">
            <a:extLst>
              <a:ext uri="{FF2B5EF4-FFF2-40B4-BE49-F238E27FC236}">
                <a16:creationId xmlns:a16="http://schemas.microsoft.com/office/drawing/2014/main" id="{A8919238-F7EB-4173-9ED2-2D2B48CF4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263" y="3635375"/>
            <a:ext cx="11985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  p = 0.04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NNT 6.9</a:t>
            </a:r>
            <a:endParaRPr kumimoji="0" lang="en-US" altLang="it-IT" sz="1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" name="Gruppo 10">
            <a:extLst>
              <a:ext uri="{FF2B5EF4-FFF2-40B4-BE49-F238E27FC236}">
                <a16:creationId xmlns:a16="http://schemas.microsoft.com/office/drawing/2014/main" id="{04D663D8-76C5-49EC-B972-D4E3019285E7}"/>
              </a:ext>
            </a:extLst>
          </p:cNvPr>
          <p:cNvGrpSpPr>
            <a:grpSpLocks/>
          </p:cNvGrpSpPr>
          <p:nvPr/>
        </p:nvGrpSpPr>
        <p:grpSpPr bwMode="auto">
          <a:xfrm>
            <a:off x="9530619" y="76997"/>
            <a:ext cx="484730" cy="318486"/>
            <a:chOff x="5589270" y="1479122"/>
            <a:chExt cx="3486150" cy="2043052"/>
          </a:xfrm>
        </p:grpSpPr>
        <p:pic>
          <p:nvPicPr>
            <p:cNvPr id="12" name="Immagine 14">
              <a:extLst>
                <a:ext uri="{FF2B5EF4-FFF2-40B4-BE49-F238E27FC236}">
                  <a16:creationId xmlns:a16="http://schemas.microsoft.com/office/drawing/2014/main" id="{AC46A569-3CA1-4B82-9C50-768E55E18C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Immagine 15">
              <a:extLst>
                <a:ext uri="{FF2B5EF4-FFF2-40B4-BE49-F238E27FC236}">
                  <a16:creationId xmlns:a16="http://schemas.microsoft.com/office/drawing/2014/main" id="{6C2DA987-32DB-46D1-A0FA-379B7E3C7A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18474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>
            <a:extLst>
              <a:ext uri="{FF2B5EF4-FFF2-40B4-BE49-F238E27FC236}">
                <a16:creationId xmlns:a16="http://schemas.microsoft.com/office/drawing/2014/main" id="{A77C5DAD-9453-4875-8725-9DE345896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188" y="71090"/>
            <a:ext cx="89916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lnSpc>
                <a:spcPct val="97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/>
              <a:buChar char="●"/>
              <a:defRPr sz="3200">
                <a:solidFill>
                  <a:srgbClr val="000000"/>
                </a:solidFill>
                <a:latin typeface="Bitstream Vera Serif"/>
              </a:defRPr>
            </a:lvl1pPr>
            <a:lvl2pPr marL="742950" indent="-285750" defTabSz="457200">
              <a:lnSpc>
                <a:spcPct val="97000"/>
              </a:lnSpc>
              <a:spcAft>
                <a:spcPts val="1138"/>
              </a:spcAft>
              <a:buClr>
                <a:srgbClr val="000000"/>
              </a:buClr>
              <a:buSzPct val="75000"/>
              <a:buFont typeface="StarSymbol"/>
              <a:buChar char="–"/>
              <a:defRPr sz="2800">
                <a:solidFill>
                  <a:srgbClr val="000000"/>
                </a:solidFill>
                <a:latin typeface="Bitstream Vera Serif"/>
              </a:defRPr>
            </a:lvl2pPr>
            <a:lvl3pPr marL="1143000" indent="-228600" defTabSz="457200">
              <a:lnSpc>
                <a:spcPct val="97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/>
              <a:buChar char="●"/>
              <a:defRPr sz="2400">
                <a:solidFill>
                  <a:srgbClr val="000000"/>
                </a:solidFill>
                <a:latin typeface="Bitstream Vera Serif"/>
              </a:defRPr>
            </a:lvl3pPr>
            <a:lvl4pPr marL="1600200" indent="-228600" defTabSz="457200">
              <a:lnSpc>
                <a:spcPct val="97000"/>
              </a:lnSpc>
              <a:spcAft>
                <a:spcPts val="575"/>
              </a:spcAft>
              <a:buClr>
                <a:srgbClr val="000000"/>
              </a:buClr>
              <a:buSzPct val="75000"/>
              <a:buFont typeface="StarSymbol"/>
              <a:buChar char="–"/>
              <a:defRPr sz="2000">
                <a:solidFill>
                  <a:srgbClr val="000000"/>
                </a:solidFill>
                <a:latin typeface="Bitstream Vera Serif"/>
              </a:defRPr>
            </a:lvl4pPr>
            <a:lvl5pPr marL="2057400" indent="-228600" defTabSz="457200">
              <a:lnSpc>
                <a:spcPct val="97000"/>
              </a:lnSpc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5pPr>
            <a:lvl6pPr marL="25146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6pPr>
            <a:lvl7pPr marL="29718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7pPr>
            <a:lvl8pPr marL="34290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8pPr>
            <a:lvl9pPr marL="3886200" indent="-228600" defTabSz="457200" eaLnBrk="0" fontAlgn="base" hangingPunct="0">
              <a:lnSpc>
                <a:spcPct val="97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StarSymbol"/>
              <a:buChar char="●"/>
              <a:defRPr sz="2000">
                <a:solidFill>
                  <a:srgbClr val="000000"/>
                </a:solidFill>
                <a:latin typeface="Bitstream Vera Serif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Resmetirom</a:t>
            </a: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NASH: MAESTRO </a:t>
            </a:r>
            <a:r>
              <a:rPr kumimoji="0" lang="it-IT" altLang="it-IT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Phase</a:t>
            </a:r>
            <a:r>
              <a:rPr kumimoji="0" lang="it-IT" altLang="it-IT" sz="4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Trial</a:t>
            </a:r>
          </a:p>
        </p:txBody>
      </p:sp>
      <p:pic>
        <p:nvPicPr>
          <p:cNvPr id="102403" name="Picture 2" descr="C:\Users\c\Documents\Logos vari\nuovo logo Unipa.PNG">
            <a:extLst>
              <a:ext uri="{FF2B5EF4-FFF2-40B4-BE49-F238E27FC236}">
                <a16:creationId xmlns:a16="http://schemas.microsoft.com/office/drawing/2014/main" id="{4B85A540-CEA3-4EFA-9F50-9ED4A22F9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09" name="Gruppo 10">
            <a:extLst>
              <a:ext uri="{FF2B5EF4-FFF2-40B4-BE49-F238E27FC236}">
                <a16:creationId xmlns:a16="http://schemas.microsoft.com/office/drawing/2014/main" id="{17553F4D-3593-47B3-9645-01DD79EDE10D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102410" name="Immagine 11">
              <a:extLst>
                <a:ext uri="{FF2B5EF4-FFF2-40B4-BE49-F238E27FC236}">
                  <a16:creationId xmlns:a16="http://schemas.microsoft.com/office/drawing/2014/main" id="{D17D2DDB-016C-4C1D-8AB3-3E1C4D1CF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1" name="Immagine 12">
              <a:extLst>
                <a:ext uri="{FF2B5EF4-FFF2-40B4-BE49-F238E27FC236}">
                  <a16:creationId xmlns:a16="http://schemas.microsoft.com/office/drawing/2014/main" id="{D47CE7B3-70B9-4E9D-91D4-A7A948BCA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6FFE0718-4709-09F3-7480-B3450664E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42" y="3779837"/>
            <a:ext cx="9684368" cy="184643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526DB89-3927-6C98-7791-11E220201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545" y="5868069"/>
            <a:ext cx="9632295" cy="136815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5D5372A-E0B2-311D-BCD0-63F281011A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69" y="5697135"/>
            <a:ext cx="4116671" cy="170934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DD6D386-9122-945B-485C-D9E4BD1A6694}"/>
              </a:ext>
            </a:extLst>
          </p:cNvPr>
          <p:cNvSpPr/>
          <p:nvPr/>
        </p:nvSpPr>
        <p:spPr bwMode="auto">
          <a:xfrm>
            <a:off x="6408464" y="3995861"/>
            <a:ext cx="864096" cy="3312368"/>
          </a:xfrm>
          <a:prstGeom prst="rect">
            <a:avLst/>
          </a:prstGeom>
          <a:noFill/>
          <a:ln w="920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DB8D2BE-3590-666F-94FD-CB62D147F175}"/>
              </a:ext>
            </a:extLst>
          </p:cNvPr>
          <p:cNvSpPr/>
          <p:nvPr/>
        </p:nvSpPr>
        <p:spPr bwMode="auto">
          <a:xfrm>
            <a:off x="7776616" y="3995861"/>
            <a:ext cx="792088" cy="3312368"/>
          </a:xfrm>
          <a:prstGeom prst="rect">
            <a:avLst/>
          </a:prstGeom>
          <a:noFill/>
          <a:ln w="92075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A6CED4D-BF22-011A-E706-ACC7D34DD6F8}"/>
              </a:ext>
            </a:extLst>
          </p:cNvPr>
          <p:cNvSpPr/>
          <p:nvPr/>
        </p:nvSpPr>
        <p:spPr bwMode="auto">
          <a:xfrm>
            <a:off x="9144768" y="3995861"/>
            <a:ext cx="648072" cy="3312368"/>
          </a:xfrm>
          <a:prstGeom prst="rect">
            <a:avLst/>
          </a:prstGeom>
          <a:noFill/>
          <a:ln w="920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8" name="Rechteck 10">
            <a:extLst>
              <a:ext uri="{FF2B5EF4-FFF2-40B4-BE49-F238E27FC236}">
                <a16:creationId xmlns:a16="http://schemas.microsoft.com/office/drawing/2014/main" id="{00E070E8-44A6-8E63-861C-CC400C5E3C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2560" y="7320036"/>
            <a:ext cx="2783583" cy="27699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alt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MADRIGAL Press Release Jan 2023</a:t>
            </a:r>
            <a:endParaRPr kumimoji="0" lang="de-AT" altLang="de-D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45182F-F8F4-7479-2280-DA77EC0267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702432" y="-528517"/>
            <a:ext cx="2301112" cy="62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634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5421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Pharmacologica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</a:p>
        </p:txBody>
      </p:sp>
      <p:sp>
        <p:nvSpPr>
          <p:cNvPr id="49156" name="Stella a 24 punte 1">
            <a:extLst>
              <a:ext uri="{FF2B5EF4-FFF2-40B4-BE49-F238E27FC236}">
                <a16:creationId xmlns:a16="http://schemas.microsoft.com/office/drawing/2014/main" id="{1A0474C5-0C92-4347-BFC2-615B99D2F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00" y="2195513"/>
            <a:ext cx="4752975" cy="4248150"/>
          </a:xfrm>
          <a:prstGeom prst="star24">
            <a:avLst>
              <a:gd name="adj" fmla="val 375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Hepatic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Disease</a:t>
            </a:r>
          </a:p>
        </p:txBody>
      </p:sp>
      <p:sp>
        <p:nvSpPr>
          <p:cNvPr id="49157" name="Stella a 24 punte 2">
            <a:extLst>
              <a:ext uri="{FF2B5EF4-FFF2-40B4-BE49-F238E27FC236}">
                <a16:creationId xmlns:a16="http://schemas.microsoft.com/office/drawing/2014/main" id="{7E8AA31F-E9DB-4709-80F8-82A2D42A3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3688" y="2124075"/>
            <a:ext cx="4752975" cy="4248150"/>
          </a:xfrm>
          <a:prstGeom prst="star24">
            <a:avLst>
              <a:gd name="adj" fmla="val 37500"/>
            </a:avLst>
          </a:prstGeom>
          <a:solidFill>
            <a:srgbClr val="0000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Extra-hepatic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Disease</a:t>
            </a:r>
          </a:p>
        </p:txBody>
      </p:sp>
      <p:grpSp>
        <p:nvGrpSpPr>
          <p:cNvPr id="49158" name="Gruppo 10">
            <a:extLst>
              <a:ext uri="{FF2B5EF4-FFF2-40B4-BE49-F238E27FC236}">
                <a16:creationId xmlns:a16="http://schemas.microsoft.com/office/drawing/2014/main" id="{5F103B1D-8836-4919-8C7E-EB497CF04E99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49159" name="Immagine 11">
              <a:extLst>
                <a:ext uri="{FF2B5EF4-FFF2-40B4-BE49-F238E27FC236}">
                  <a16:creationId xmlns:a16="http://schemas.microsoft.com/office/drawing/2014/main" id="{DAD5306E-20F8-4680-B339-383B66E6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Immagine 12">
              <a:extLst>
                <a:ext uri="{FF2B5EF4-FFF2-40B4-BE49-F238E27FC236}">
                  <a16:creationId xmlns:a16="http://schemas.microsoft.com/office/drawing/2014/main" id="{A1A5800B-D567-45E6-9D17-5A545E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630906E-BE5D-489C-9FAA-00D4F7140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292" y="889213"/>
            <a:ext cx="1874117" cy="179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305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c\Documents\Logos vari\nuovo logo Unipa.PNG">
            <a:extLst>
              <a:ext uri="{FF2B5EF4-FFF2-40B4-BE49-F238E27FC236}">
                <a16:creationId xmlns:a16="http://schemas.microsoft.com/office/drawing/2014/main" id="{688AF420-FA01-44DB-BDE6-BA3E07C0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olo 8">
            <a:extLst>
              <a:ext uri="{FF2B5EF4-FFF2-40B4-BE49-F238E27FC236}">
                <a16:creationId xmlns:a16="http://schemas.microsoft.com/office/drawing/2014/main" id="{1DA957CF-8F2A-4E63-9FA8-3C2EAE1D8F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35421"/>
            <a:ext cx="10080625" cy="1260475"/>
          </a:xfrm>
        </p:spPr>
        <p:txBody>
          <a:bodyPr/>
          <a:lstStyle/>
          <a:p>
            <a:r>
              <a:rPr lang="it-IT" altLang="it-IT" sz="5400" b="1" dirty="0">
                <a:solidFill>
                  <a:srgbClr val="990033"/>
                </a:solidFill>
              </a:rPr>
              <a:t>NAFLD </a:t>
            </a:r>
            <a:r>
              <a:rPr lang="it-IT" altLang="it-IT" sz="5400" b="1" dirty="0" err="1">
                <a:solidFill>
                  <a:srgbClr val="990033"/>
                </a:solidFill>
              </a:rPr>
              <a:t>Pharmacologica</a:t>
            </a:r>
            <a:r>
              <a:rPr lang="it-IT" altLang="it-IT" sz="5400" b="1" dirty="0">
                <a:solidFill>
                  <a:srgbClr val="990033"/>
                </a:solidFill>
              </a:rPr>
              <a:t> Treatment</a:t>
            </a:r>
          </a:p>
        </p:txBody>
      </p:sp>
      <p:grpSp>
        <p:nvGrpSpPr>
          <p:cNvPr id="49158" name="Gruppo 10">
            <a:extLst>
              <a:ext uri="{FF2B5EF4-FFF2-40B4-BE49-F238E27FC236}">
                <a16:creationId xmlns:a16="http://schemas.microsoft.com/office/drawing/2014/main" id="{5F103B1D-8836-4919-8C7E-EB497CF04E99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49159" name="Immagine 11">
              <a:extLst>
                <a:ext uri="{FF2B5EF4-FFF2-40B4-BE49-F238E27FC236}">
                  <a16:creationId xmlns:a16="http://schemas.microsoft.com/office/drawing/2014/main" id="{DAD5306E-20F8-4680-B339-383B66E6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0" name="Immagine 12">
              <a:extLst>
                <a:ext uri="{FF2B5EF4-FFF2-40B4-BE49-F238E27FC236}">
                  <a16:creationId xmlns:a16="http://schemas.microsoft.com/office/drawing/2014/main" id="{A1A5800B-D567-45E6-9D17-5A545ECFB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630906E-BE5D-489C-9FAA-00D4F7140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5976" y="6084093"/>
            <a:ext cx="1212421" cy="1161669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C314BDD7-3AD1-EE4B-92D5-2913237AE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036" y="2434836"/>
            <a:ext cx="4690803" cy="338439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2A715D7-B0C2-F04D-96BE-3E8E557BD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1890" y="2983891"/>
            <a:ext cx="4633648" cy="2286282"/>
          </a:xfrm>
          <a:prstGeom prst="rect">
            <a:avLst/>
          </a:prstGeom>
        </p:spPr>
      </p:pic>
      <p:sp>
        <p:nvSpPr>
          <p:cNvPr id="12" name="Rettangolo arrotondato 2">
            <a:extLst>
              <a:ext uri="{FF2B5EF4-FFF2-40B4-BE49-F238E27FC236}">
                <a16:creationId xmlns:a16="http://schemas.microsoft.com/office/drawing/2014/main" id="{56E0E803-6484-1649-A4EB-4A35231A1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24" y="2434836"/>
            <a:ext cx="3744416" cy="250043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Rettangolo arrotondato 2">
            <a:extLst>
              <a:ext uri="{FF2B5EF4-FFF2-40B4-BE49-F238E27FC236}">
                <a16:creationId xmlns:a16="http://schemas.microsoft.com/office/drawing/2014/main" id="{FEB66B6E-907C-C345-907E-7C113E609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4367" y="2953730"/>
            <a:ext cx="4283221" cy="26634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ttangolo arrotondato 4">
            <a:extLst>
              <a:ext uri="{FF2B5EF4-FFF2-40B4-BE49-F238E27FC236}">
                <a16:creationId xmlns:a16="http://schemas.microsoft.com/office/drawing/2014/main" id="{8AEBBC94-27A9-B34A-B4AE-DD9985CD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8894" y="1334942"/>
            <a:ext cx="4482835" cy="643646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 Network Meta-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analysis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ttangolo arrotondato 2">
            <a:extLst>
              <a:ext uri="{FF2B5EF4-FFF2-40B4-BE49-F238E27FC236}">
                <a16:creationId xmlns:a16="http://schemas.microsoft.com/office/drawing/2014/main" id="{AB75C345-F65B-EF4D-8E25-855DAD30C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057" y="2992506"/>
            <a:ext cx="4671781" cy="499299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ttangolo arrotondato 2">
            <a:extLst>
              <a:ext uri="{FF2B5EF4-FFF2-40B4-BE49-F238E27FC236}">
                <a16:creationId xmlns:a16="http://schemas.microsoft.com/office/drawing/2014/main" id="{70C403E2-7461-164A-8D5A-48116C507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9091" y="3491805"/>
            <a:ext cx="4598509" cy="626651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00FF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ttangolo arrotondato 2">
            <a:extLst>
              <a:ext uri="{FF2B5EF4-FFF2-40B4-BE49-F238E27FC236}">
                <a16:creationId xmlns:a16="http://schemas.microsoft.com/office/drawing/2014/main" id="{7D394515-E252-DF4F-9328-68B757467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9491" y="6213546"/>
            <a:ext cx="4671781" cy="902761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Look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at</a:t>
            </a: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Trials for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Combination </a:t>
            </a:r>
            <a:r>
              <a:rPr kumimoji="0" lang="it-IT" alt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Theraphy</a:t>
            </a:r>
            <a:endParaRPr kumimoji="0" lang="it-IT" altLang="it-IT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25ADBCC3-9954-F94B-8E39-C6BBC172D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655" y="7291388"/>
            <a:ext cx="2216845" cy="305322"/>
          </a:xfrm>
          <a:prstGeom prst="rect">
            <a:avLst/>
          </a:prstGeom>
          <a:noFill/>
          <a:ln>
            <a:noFill/>
          </a:ln>
        </p:spPr>
        <p:txBody>
          <a:bodyPr wrap="none" lIns="100752" tIns="50378" rIns="100752" bIns="5037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323" b="1" i="0" u="none" strike="noStrike" kern="1200" cap="none" spc="0" normalizeH="0" baseline="0" noProof="0" dirty="0" err="1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Pennisi</a:t>
            </a:r>
            <a:r>
              <a:rPr kumimoji="0" lang="en-US" altLang="it-IT" sz="1323" b="1" i="0" u="none" strike="noStrike" kern="1200" cap="none" spc="0" normalizeH="0" baseline="0" noProof="0" dirty="0">
                <a:ln>
                  <a:noFill/>
                </a:ln>
                <a:solidFill>
                  <a:srgbClr val="2D2DB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al, NMCD 2022</a:t>
            </a:r>
            <a:endParaRPr kumimoji="0" lang="it-IT" altLang="it-IT" sz="1323" b="1" i="0" u="none" strike="noStrike" kern="1200" cap="none" spc="0" normalizeH="0" baseline="0" noProof="0" dirty="0">
              <a:ln>
                <a:noFill/>
              </a:ln>
              <a:solidFill>
                <a:srgbClr val="2D2DB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3523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" y="122237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B6EB8779-A14A-3B46-9607-7E9DFEA25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08595"/>
            <a:ext cx="1008062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541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694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0846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7999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Drug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Theraphy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: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Unsolved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 Issues</a:t>
            </a:r>
          </a:p>
        </p:txBody>
      </p:sp>
      <p:pic>
        <p:nvPicPr>
          <p:cNvPr id="1028" name="Picture 4" descr="Gli Immortali Omini 3D delle presentazioni Power Point - Adiacent">
            <a:extLst>
              <a:ext uri="{FF2B5EF4-FFF2-40B4-BE49-F238E27FC236}">
                <a16:creationId xmlns:a16="http://schemas.microsoft.com/office/drawing/2014/main" id="{B001BBED-E0F9-F445-2BBB-4FE69F2FB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2" y="3581453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uvola 4">
            <a:extLst>
              <a:ext uri="{FF2B5EF4-FFF2-40B4-BE49-F238E27FC236}">
                <a16:creationId xmlns:a16="http://schemas.microsoft.com/office/drawing/2014/main" id="{377F2D0C-B607-C69D-D5E1-6EFD45DA95D7}"/>
              </a:ext>
            </a:extLst>
          </p:cNvPr>
          <p:cNvSpPr/>
          <p:nvPr/>
        </p:nvSpPr>
        <p:spPr>
          <a:xfrm>
            <a:off x="204191" y="1512243"/>
            <a:ext cx="2232248" cy="1440160"/>
          </a:xfrm>
          <a:prstGeom prst="cloud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How to </a:t>
            </a:r>
            <a:r>
              <a:rPr lang="it-IT" dirty="0" err="1"/>
              <a:t>select</a:t>
            </a:r>
            <a:r>
              <a:rPr lang="it-IT" dirty="0"/>
              <a:t> </a:t>
            </a:r>
            <a:r>
              <a:rPr lang="it-IT" dirty="0" err="1"/>
              <a:t>Patients</a:t>
            </a:r>
            <a:r>
              <a:rPr lang="it-IT" dirty="0"/>
              <a:t>?</a:t>
            </a:r>
          </a:p>
        </p:txBody>
      </p:sp>
      <p:sp>
        <p:nvSpPr>
          <p:cNvPr id="6" name="Nuvola 5">
            <a:extLst>
              <a:ext uri="{FF2B5EF4-FFF2-40B4-BE49-F238E27FC236}">
                <a16:creationId xmlns:a16="http://schemas.microsoft.com/office/drawing/2014/main" id="{B88CC8C1-A043-F750-17E4-0A9C85EFCC15}"/>
              </a:ext>
            </a:extLst>
          </p:cNvPr>
          <p:cNvSpPr/>
          <p:nvPr/>
        </p:nvSpPr>
        <p:spPr>
          <a:xfrm>
            <a:off x="2340261" y="1346045"/>
            <a:ext cx="2232248" cy="1440160"/>
          </a:xfrm>
          <a:prstGeom prst="cloud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Treat</a:t>
            </a:r>
            <a:r>
              <a:rPr lang="it-IT" dirty="0"/>
              <a:t> </a:t>
            </a:r>
            <a:r>
              <a:rPr lang="it-IT" dirty="0" err="1"/>
              <a:t>only</a:t>
            </a:r>
            <a:r>
              <a:rPr lang="it-IT" dirty="0"/>
              <a:t> </a:t>
            </a:r>
            <a:r>
              <a:rPr lang="it-IT" dirty="0" err="1"/>
              <a:t>Fibrotic</a:t>
            </a:r>
            <a:r>
              <a:rPr lang="it-IT" dirty="0"/>
              <a:t> NASH??</a:t>
            </a:r>
          </a:p>
        </p:txBody>
      </p:sp>
      <p:sp>
        <p:nvSpPr>
          <p:cNvPr id="12" name="Nuvola 11">
            <a:extLst>
              <a:ext uri="{FF2B5EF4-FFF2-40B4-BE49-F238E27FC236}">
                <a16:creationId xmlns:a16="http://schemas.microsoft.com/office/drawing/2014/main" id="{356F157D-C4A1-0C05-2AA9-509C4D63733B}"/>
              </a:ext>
            </a:extLst>
          </p:cNvPr>
          <p:cNvSpPr/>
          <p:nvPr/>
        </p:nvSpPr>
        <p:spPr>
          <a:xfrm>
            <a:off x="7521728" y="1331764"/>
            <a:ext cx="2232248" cy="1440160"/>
          </a:xfrm>
          <a:prstGeom prst="cloud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Single or Combo </a:t>
            </a:r>
            <a:r>
              <a:rPr lang="it-IT" dirty="0" err="1"/>
              <a:t>Theraphy</a:t>
            </a:r>
            <a:r>
              <a:rPr lang="it-IT" dirty="0"/>
              <a:t>?</a:t>
            </a:r>
          </a:p>
        </p:txBody>
      </p:sp>
      <p:sp>
        <p:nvSpPr>
          <p:cNvPr id="14" name="Nuvola 13">
            <a:extLst>
              <a:ext uri="{FF2B5EF4-FFF2-40B4-BE49-F238E27FC236}">
                <a16:creationId xmlns:a16="http://schemas.microsoft.com/office/drawing/2014/main" id="{5EC12844-CCC4-583C-1DD5-D55863912933}"/>
              </a:ext>
            </a:extLst>
          </p:cNvPr>
          <p:cNvSpPr/>
          <p:nvPr/>
        </p:nvSpPr>
        <p:spPr>
          <a:xfrm>
            <a:off x="311150" y="3403629"/>
            <a:ext cx="2520280" cy="1621497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How to </a:t>
            </a:r>
            <a:r>
              <a:rPr lang="it-IT" dirty="0" err="1"/>
              <a:t>define</a:t>
            </a:r>
            <a:r>
              <a:rPr lang="it-IT" dirty="0"/>
              <a:t> treatment </a:t>
            </a:r>
            <a:r>
              <a:rPr lang="it-IT" dirty="0" err="1"/>
              <a:t>response</a:t>
            </a:r>
            <a:r>
              <a:rPr lang="it-IT" dirty="0"/>
              <a:t>?</a:t>
            </a:r>
          </a:p>
        </p:txBody>
      </p:sp>
      <p:sp>
        <p:nvSpPr>
          <p:cNvPr id="15" name="Nuvola 14">
            <a:extLst>
              <a:ext uri="{FF2B5EF4-FFF2-40B4-BE49-F238E27FC236}">
                <a16:creationId xmlns:a16="http://schemas.microsoft.com/office/drawing/2014/main" id="{FA3E60FD-712C-42D7-BEE7-03661763EFDB}"/>
              </a:ext>
            </a:extLst>
          </p:cNvPr>
          <p:cNvSpPr/>
          <p:nvPr/>
        </p:nvSpPr>
        <p:spPr>
          <a:xfrm>
            <a:off x="7338848" y="3563813"/>
            <a:ext cx="2598008" cy="1830017"/>
          </a:xfrm>
          <a:prstGeom prst="cloud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If</a:t>
            </a:r>
            <a:r>
              <a:rPr lang="it-IT" dirty="0"/>
              <a:t> </a:t>
            </a:r>
            <a:r>
              <a:rPr lang="it-IT" dirty="0" err="1"/>
              <a:t>nonresponder</a:t>
            </a:r>
            <a:r>
              <a:rPr lang="it-IT" dirty="0"/>
              <a:t> </a:t>
            </a:r>
            <a:r>
              <a:rPr lang="it-IT" dirty="0" err="1"/>
              <a:t>add-on</a:t>
            </a:r>
            <a:r>
              <a:rPr lang="it-IT" dirty="0"/>
              <a:t> or switch-to?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8900F559-B1AA-5038-29A7-06B6DA762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91" y="5940935"/>
            <a:ext cx="10080625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5613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541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694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0846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7999" indent="-215878" algn="l" defTabSz="457152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55613" rtl="0" eaLnBrk="1" fontAlgn="base" latinLnBrk="0" hangingPunct="1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Discussion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 </a:t>
            </a:r>
            <a:r>
              <a:rPr kumimoji="0" lang="it-IT" altLang="it-IT" sz="5400" b="1" i="0" u="none" strike="noStrike" kern="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is</a:t>
            </a:r>
            <a:r>
              <a:rPr kumimoji="0" lang="it-IT" altLang="it-IT" sz="54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Bitstream Vera Serif"/>
              </a:rPr>
              <a:t> open……</a:t>
            </a:r>
          </a:p>
        </p:txBody>
      </p:sp>
      <p:sp>
        <p:nvSpPr>
          <p:cNvPr id="3" name="Nuvola 2">
            <a:extLst>
              <a:ext uri="{FF2B5EF4-FFF2-40B4-BE49-F238E27FC236}">
                <a16:creationId xmlns:a16="http://schemas.microsoft.com/office/drawing/2014/main" id="{331404DB-9697-201B-3146-2CD243F9DAD6}"/>
              </a:ext>
            </a:extLst>
          </p:cNvPr>
          <p:cNvSpPr/>
          <p:nvPr/>
        </p:nvSpPr>
        <p:spPr>
          <a:xfrm>
            <a:off x="4930994" y="1331764"/>
            <a:ext cx="2232248" cy="1440160"/>
          </a:xfrm>
          <a:prstGeom prst="cloud">
            <a:avLst/>
          </a:prstGeom>
          <a:solidFill>
            <a:srgbClr val="99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Placebo </a:t>
            </a:r>
            <a:r>
              <a:rPr lang="it-IT" dirty="0" err="1"/>
              <a:t>Response</a:t>
            </a:r>
            <a:endParaRPr lang="it-IT" dirty="0"/>
          </a:p>
        </p:txBody>
      </p:sp>
      <p:sp>
        <p:nvSpPr>
          <p:cNvPr id="4" name="Nuvola 3">
            <a:extLst>
              <a:ext uri="{FF2B5EF4-FFF2-40B4-BE49-F238E27FC236}">
                <a16:creationId xmlns:a16="http://schemas.microsoft.com/office/drawing/2014/main" id="{B5F46D61-8D20-5F6B-773B-49EC52E4103C}"/>
              </a:ext>
            </a:extLst>
          </p:cNvPr>
          <p:cNvSpPr/>
          <p:nvPr/>
        </p:nvSpPr>
        <p:spPr>
          <a:xfrm>
            <a:off x="184133" y="4831801"/>
            <a:ext cx="2520280" cy="1621497"/>
          </a:xfrm>
          <a:prstGeom prst="clou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Are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Stopping</a:t>
            </a:r>
            <a:r>
              <a:rPr lang="it-IT" dirty="0"/>
              <a:t> Rules?</a:t>
            </a:r>
          </a:p>
        </p:txBody>
      </p:sp>
    </p:spTree>
    <p:extLst>
      <p:ext uri="{BB962C8B-B14F-4D97-AF65-F5344CB8AC3E}">
        <p14:creationId xmlns:p14="http://schemas.microsoft.com/office/powerpoint/2010/main" val="280349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  <p:bldP spid="14" grpId="0" animBg="1"/>
      <p:bldP spid="15" grpId="0" animBg="1"/>
      <p:bldP spid="3" grpId="0" animBg="1"/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">
            <a:extLst>
              <a:ext uri="{FF2B5EF4-FFF2-40B4-BE49-F238E27FC236}">
                <a16:creationId xmlns:a16="http://schemas.microsoft.com/office/drawing/2014/main" id="{F222812F-35CF-B9B8-A79B-4CA7E361C5F6}"/>
              </a:ext>
            </a:extLst>
          </p:cNvPr>
          <p:cNvSpPr txBox="1">
            <a:spLocks/>
          </p:cNvSpPr>
          <p:nvPr/>
        </p:nvSpPr>
        <p:spPr bwMode="auto">
          <a:xfrm>
            <a:off x="359792" y="-107950"/>
            <a:ext cx="95758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it-IT" sz="7200" dirty="0">
                <a:solidFill>
                  <a:srgbClr val="990033"/>
                </a:solidFill>
                <a:effectLst/>
                <a:latin typeface="AdvGulliv"/>
              </a:rPr>
              <a:t>RESIST-NASH</a:t>
            </a:r>
            <a:endParaRPr lang="it-IT" sz="6000" dirty="0">
              <a:solidFill>
                <a:srgbClr val="990033"/>
              </a:solidFill>
            </a:endParaRPr>
          </a:p>
        </p:txBody>
      </p:sp>
      <p:sp>
        <p:nvSpPr>
          <p:cNvPr id="26" name="Rettangolo con angoli arrotondati 25">
            <a:extLst>
              <a:ext uri="{FF2B5EF4-FFF2-40B4-BE49-F238E27FC236}">
                <a16:creationId xmlns:a16="http://schemas.microsoft.com/office/drawing/2014/main" id="{5A81C9CE-6A9A-EC00-A391-947CA8CC0402}"/>
              </a:ext>
            </a:extLst>
          </p:cNvPr>
          <p:cNvSpPr/>
          <p:nvPr/>
        </p:nvSpPr>
        <p:spPr bwMode="auto">
          <a:xfrm>
            <a:off x="215776" y="2267669"/>
            <a:ext cx="3096344" cy="2160240"/>
          </a:xfrm>
          <a:prstGeom prst="roundRect">
            <a:avLst/>
          </a:prstGeom>
          <a:noFill/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Centers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0" dirty="0">
                <a:latin typeface="Times New Roman" pitchFamily="18" charset="0"/>
              </a:rPr>
              <a:t>12</a:t>
            </a:r>
            <a:r>
              <a:rPr kumimoji="0" lang="it-IT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Gastroenterological</a:t>
            </a:r>
            <a:endParaRPr kumimoji="0" lang="it-IT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0" dirty="0">
                <a:latin typeface="Times New Roman" pitchFamily="18" charset="0"/>
              </a:rPr>
              <a:t>7 </a:t>
            </a:r>
            <a:r>
              <a:rPr lang="it-IT" b="0" dirty="0" err="1">
                <a:latin typeface="Times New Roman" pitchFamily="18" charset="0"/>
              </a:rPr>
              <a:t>Internal</a:t>
            </a:r>
            <a:r>
              <a:rPr lang="it-IT" b="0" dirty="0">
                <a:latin typeface="Times New Roman" pitchFamily="18" charset="0"/>
              </a:rPr>
              <a:t> Medicine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0" dirty="0">
                <a:latin typeface="Times New Roman" pitchFamily="18" charset="0"/>
              </a:rPr>
              <a:t>7</a:t>
            </a:r>
            <a:r>
              <a:rPr kumimoji="0" lang="it-IT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Infectious</a:t>
            </a:r>
            <a:r>
              <a:rPr kumimoji="0" lang="it-IT" b="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</a:t>
            </a:r>
            <a:r>
              <a:rPr kumimoji="0" lang="it-IT" b="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Disease</a:t>
            </a:r>
            <a:endParaRPr kumimoji="0" lang="it-IT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b="0" dirty="0">
                <a:latin typeface="Times New Roman" pitchFamily="18" charset="0"/>
              </a:rPr>
              <a:t>8 </a:t>
            </a:r>
            <a:r>
              <a:rPr lang="it-IT" b="0" dirty="0" err="1">
                <a:latin typeface="Times New Roman" pitchFamily="18" charset="0"/>
              </a:rPr>
              <a:t>Diabetology</a:t>
            </a:r>
            <a:endParaRPr kumimoji="0" lang="it-IT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34B52230-2F16-C537-41AC-E1913FE56110}"/>
              </a:ext>
            </a:extLst>
          </p:cNvPr>
          <p:cNvSpPr/>
          <p:nvPr/>
        </p:nvSpPr>
        <p:spPr bwMode="auto">
          <a:xfrm>
            <a:off x="215776" y="5508029"/>
            <a:ext cx="3096344" cy="1080120"/>
          </a:xfrm>
          <a:prstGeom prst="roundRect">
            <a:avLst/>
          </a:prstGeom>
          <a:noFill/>
          <a:ln w="825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8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9 </a:t>
            </a:r>
            <a:r>
              <a:rPr kumimoji="0" lang="it-IT" sz="2800" i="0" u="none" strike="noStrike" cap="none" normalizeH="0" baseline="0" dirty="0" err="1">
                <a:ln>
                  <a:noFill/>
                </a:ln>
                <a:effectLst/>
                <a:latin typeface="Times New Roman" pitchFamily="18" charset="0"/>
              </a:rPr>
              <a:t>FibroScan</a:t>
            </a:r>
            <a:r>
              <a:rPr kumimoji="0" lang="it-IT" sz="2800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</a:rPr>
              <a:t> Devices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62B5D34-FB1D-EC65-BE9B-330FCB461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224" y="2600973"/>
            <a:ext cx="4961870" cy="3699144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18A1B45E-32AE-0A6B-F6F7-2DF2C3976F2E}"/>
              </a:ext>
            </a:extLst>
          </p:cNvPr>
          <p:cNvSpPr/>
          <p:nvPr/>
        </p:nvSpPr>
        <p:spPr>
          <a:xfrm>
            <a:off x="6729160" y="4745260"/>
            <a:ext cx="275820" cy="2739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3</a:t>
            </a:r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320E54E0-392F-9F52-72E4-507CABB5035B}"/>
              </a:ext>
            </a:extLst>
          </p:cNvPr>
          <p:cNvSpPr/>
          <p:nvPr/>
        </p:nvSpPr>
        <p:spPr>
          <a:xfrm>
            <a:off x="7341943" y="4450545"/>
            <a:ext cx="275820" cy="2739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2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05F0FF6A-A186-3EBE-FE8B-723F06A20652}"/>
              </a:ext>
            </a:extLst>
          </p:cNvPr>
          <p:cNvSpPr/>
          <p:nvPr/>
        </p:nvSpPr>
        <p:spPr>
          <a:xfrm>
            <a:off x="6159001" y="4745260"/>
            <a:ext cx="275820" cy="2739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3</a:t>
            </a:r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6DA7A23C-4CC8-586B-E58C-F7E7F1792F00}"/>
              </a:ext>
            </a:extLst>
          </p:cNvPr>
          <p:cNvSpPr/>
          <p:nvPr/>
        </p:nvSpPr>
        <p:spPr>
          <a:xfrm>
            <a:off x="6204310" y="4018077"/>
            <a:ext cx="524849" cy="45719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15</a:t>
            </a: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D309A5BD-0D95-D690-EFA7-C0D46E5C546D}"/>
              </a:ext>
            </a:extLst>
          </p:cNvPr>
          <p:cNvSpPr/>
          <p:nvPr/>
        </p:nvSpPr>
        <p:spPr>
          <a:xfrm>
            <a:off x="5241320" y="4176627"/>
            <a:ext cx="275820" cy="2739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2</a:t>
            </a:r>
          </a:p>
        </p:txBody>
      </p:sp>
      <p:sp>
        <p:nvSpPr>
          <p:cNvPr id="19" name="Ovale 18">
            <a:extLst>
              <a:ext uri="{FF2B5EF4-FFF2-40B4-BE49-F238E27FC236}">
                <a16:creationId xmlns:a16="http://schemas.microsoft.com/office/drawing/2014/main" id="{180CEA58-7D4A-202E-9092-A467E0EFD28F}"/>
              </a:ext>
            </a:extLst>
          </p:cNvPr>
          <p:cNvSpPr/>
          <p:nvPr/>
        </p:nvSpPr>
        <p:spPr>
          <a:xfrm>
            <a:off x="8395282" y="3738339"/>
            <a:ext cx="275820" cy="27973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3</a:t>
            </a:r>
          </a:p>
        </p:txBody>
      </p:sp>
      <p:sp>
        <p:nvSpPr>
          <p:cNvPr id="20" name="Ovale 19">
            <a:extLst>
              <a:ext uri="{FF2B5EF4-FFF2-40B4-BE49-F238E27FC236}">
                <a16:creationId xmlns:a16="http://schemas.microsoft.com/office/drawing/2014/main" id="{1579CE5F-832B-18DF-1BF3-1CDD28EC2E8E}"/>
              </a:ext>
            </a:extLst>
          </p:cNvPr>
          <p:cNvSpPr/>
          <p:nvPr/>
        </p:nvSpPr>
        <p:spPr>
          <a:xfrm>
            <a:off x="8119462" y="5401057"/>
            <a:ext cx="275820" cy="27391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2</a:t>
            </a:r>
          </a:p>
        </p:txBody>
      </p:sp>
      <p:sp>
        <p:nvSpPr>
          <p:cNvPr id="21" name="Ovale 20">
            <a:extLst>
              <a:ext uri="{FF2B5EF4-FFF2-40B4-BE49-F238E27FC236}">
                <a16:creationId xmlns:a16="http://schemas.microsoft.com/office/drawing/2014/main" id="{6E6034F2-3924-7EEA-7DE1-9DA95EF9BE5C}"/>
              </a:ext>
            </a:extLst>
          </p:cNvPr>
          <p:cNvSpPr/>
          <p:nvPr/>
        </p:nvSpPr>
        <p:spPr>
          <a:xfrm>
            <a:off x="8000199" y="4463720"/>
            <a:ext cx="275820" cy="304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3</a:t>
            </a: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097D27BC-4127-BCA1-EFFE-286AD5B15B64}"/>
              </a:ext>
            </a:extLst>
          </p:cNvPr>
          <p:cNvSpPr/>
          <p:nvPr/>
        </p:nvSpPr>
        <p:spPr>
          <a:xfrm>
            <a:off x="7617763" y="5674976"/>
            <a:ext cx="275820" cy="3044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27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19094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C:\Users\c\Documents\Logos vari\nuovo logo Unip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po 9"/>
          <p:cNvGrpSpPr>
            <a:grpSpLocks/>
          </p:cNvGrpSpPr>
          <p:nvPr/>
        </p:nvGrpSpPr>
        <p:grpSpPr bwMode="auto">
          <a:xfrm>
            <a:off x="9531350" y="76200"/>
            <a:ext cx="484188" cy="319088"/>
            <a:chOff x="5589270" y="1479122"/>
            <a:chExt cx="3486150" cy="2043052"/>
          </a:xfrm>
        </p:grpSpPr>
        <p:pic>
          <p:nvPicPr>
            <p:cNvPr id="8" name="Immagin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olo 1">
            <a:extLst>
              <a:ext uri="{FF2B5EF4-FFF2-40B4-BE49-F238E27FC236}">
                <a16:creationId xmlns:a16="http://schemas.microsoft.com/office/drawing/2014/main" id="{327284F0-17C8-320E-3CAF-E94847A42DD8}"/>
              </a:ext>
            </a:extLst>
          </p:cNvPr>
          <p:cNvSpPr txBox="1">
            <a:spLocks/>
          </p:cNvSpPr>
          <p:nvPr/>
        </p:nvSpPr>
        <p:spPr bwMode="auto">
          <a:xfrm>
            <a:off x="359792" y="-31974"/>
            <a:ext cx="9575800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2pPr>
            <a:lvl3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3pPr>
            <a:lvl4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4pPr>
            <a:lvl5pPr algn="ctr" defTabSz="457200" rtl="0" eaLnBrk="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defRPr sz="4400">
                <a:solidFill>
                  <a:srgbClr val="000000"/>
                </a:solidFill>
                <a:latin typeface="Bitstream Vera Serif" pitchFamily="16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it-IT" sz="4000" dirty="0">
                <a:solidFill>
                  <a:srgbClr val="990033"/>
                </a:solidFill>
                <a:effectLst/>
                <a:latin typeface="AdvGulliv"/>
              </a:rPr>
              <a:t>The RESIST-NASH Pathway </a:t>
            </a:r>
            <a:endParaRPr lang="it-IT" sz="3200" dirty="0">
              <a:solidFill>
                <a:srgbClr val="990033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5E245BA-6B8C-0E53-C306-4AF2F5B07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570" y="1535621"/>
            <a:ext cx="9746760" cy="56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2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4">
            <a:extLst>
              <a:ext uri="{FF2B5EF4-FFF2-40B4-BE49-F238E27FC236}">
                <a16:creationId xmlns:a16="http://schemas.microsoft.com/office/drawing/2014/main" id="{0ACAA1C7-F35B-4886-805A-A280753CC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975" y="-180975"/>
            <a:ext cx="9072563" cy="1260475"/>
          </a:xfrm>
        </p:spPr>
        <p:txBody>
          <a:bodyPr/>
          <a:lstStyle/>
          <a:p>
            <a:r>
              <a:rPr lang="it-IT" altLang="it-IT" sz="5400" b="1" dirty="0" err="1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Vitamin</a:t>
            </a:r>
            <a:r>
              <a:rPr lang="it-IT" altLang="it-IT" sz="5400" b="1" dirty="0">
                <a:solidFill>
                  <a:srgbClr val="9900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and NASH</a:t>
            </a:r>
          </a:p>
        </p:txBody>
      </p:sp>
      <p:pic>
        <p:nvPicPr>
          <p:cNvPr id="46083" name="Picture 2" descr="C:\Users\c\Documents\Logos vari\nuovo logo Unipa.PNG">
            <a:extLst>
              <a:ext uri="{FF2B5EF4-FFF2-40B4-BE49-F238E27FC236}">
                <a16:creationId xmlns:a16="http://schemas.microsoft.com/office/drawing/2014/main" id="{7FFAA253-368D-4A58-9B23-B8FBB8253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268288"/>
            <a:ext cx="39687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>
            <a:extLst>
              <a:ext uri="{FF2B5EF4-FFF2-40B4-BE49-F238E27FC236}">
                <a16:creationId xmlns:a16="http://schemas.microsoft.com/office/drawing/2014/main" id="{5DF7DB54-05BE-4995-B3F9-14E608999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25" y="7205663"/>
            <a:ext cx="317500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1496" tIns="50748" rIns="101496" bIns="50748" anchor="b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Vilar-Gomez et al, Hepatology 2018</a:t>
            </a:r>
          </a:p>
        </p:txBody>
      </p:sp>
      <p:pic>
        <p:nvPicPr>
          <p:cNvPr id="46085" name="Immagine 1">
            <a:extLst>
              <a:ext uri="{FF2B5EF4-FFF2-40B4-BE49-F238E27FC236}">
                <a16:creationId xmlns:a16="http://schemas.microsoft.com/office/drawing/2014/main" id="{7E5238EF-F588-415C-87EF-58DA682E4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195513"/>
            <a:ext cx="446405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Immagine 2">
            <a:extLst>
              <a:ext uri="{FF2B5EF4-FFF2-40B4-BE49-F238E27FC236}">
                <a16:creationId xmlns:a16="http://schemas.microsoft.com/office/drawing/2014/main" id="{B3CE0754-F85B-4D46-8195-6CBEC62D9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2051050"/>
            <a:ext cx="46577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ttangolo 4">
            <a:extLst>
              <a:ext uri="{FF2B5EF4-FFF2-40B4-BE49-F238E27FC236}">
                <a16:creationId xmlns:a16="http://schemas.microsoft.com/office/drawing/2014/main" id="{9204FD0C-62E3-4293-9D90-01C04A214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" y="963613"/>
            <a:ext cx="98091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90 NASH with bridging fibrosis or cirrhosis tooking 800 IU/day of vitamin E for ≥ 2 years and 90 propensity matched who did not take vitamin E (controls) were included. Median follow-up 5.6 yrs for both groups. </a:t>
            </a:r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88" name="Rettangolo 7">
            <a:extLst>
              <a:ext uri="{FF2B5EF4-FFF2-40B4-BE49-F238E27FC236}">
                <a16:creationId xmlns:a16="http://schemas.microsoft.com/office/drawing/2014/main" id="{023D142D-783D-43D4-B669-BFE1CFF2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80063"/>
            <a:ext cx="4464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adj. HR: 0.30, 95% CI: 0.12-0.74, </a:t>
            </a:r>
            <a:r>
              <a:rPr kumimoji="0" lang="en-US" altLang="it-IT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P&lt;.01</a:t>
            </a: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)</a:t>
            </a:r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36DE77C7-7527-4DD5-BF37-F6BD098C7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2125663"/>
            <a:ext cx="581977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ttangolo 31">
            <a:extLst>
              <a:ext uri="{FF2B5EF4-FFF2-40B4-BE49-F238E27FC236}">
                <a16:creationId xmlns:a16="http://schemas.microsoft.com/office/drawing/2014/main" id="{B1C2CD7E-8474-4BA6-82AC-5C7E90A16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6516688"/>
            <a:ext cx="5256213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adj. sHR: 0.52, 95% CI: 0.28-0.96, </a:t>
            </a:r>
            <a:r>
              <a:rPr kumimoji="0" lang="en-US" altLang="it-IT" sz="20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US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=.036)</a:t>
            </a:r>
            <a:endParaRPr kumimoji="0" lang="it-IT" altLang="it-IT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091" name="Rettangolo 8">
            <a:extLst>
              <a:ext uri="{FF2B5EF4-FFF2-40B4-BE49-F238E27FC236}">
                <a16:creationId xmlns:a16="http://schemas.microsoft.com/office/drawing/2014/main" id="{CF571DB1-C217-49FD-BB82-1C7A6E75D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" y="6816725"/>
            <a:ext cx="9361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Adjusted 10-year cumulative probability of HCC, vascular events and non-hepatic cancers were not different between vitamin E exposed and controls. </a:t>
            </a:r>
            <a:endParaRPr kumimoji="0" lang="it-IT" altLang="it-IT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F6913548-B131-4D15-9D91-F3BB4D0922F1}"/>
              </a:ext>
            </a:extLst>
          </p:cNvPr>
          <p:cNvGrpSpPr>
            <a:grpSpLocks/>
          </p:cNvGrpSpPr>
          <p:nvPr/>
        </p:nvGrpSpPr>
        <p:grpSpPr bwMode="auto">
          <a:xfrm>
            <a:off x="9530619" y="76997"/>
            <a:ext cx="484730" cy="318486"/>
            <a:chOff x="5589270" y="1479122"/>
            <a:chExt cx="3486150" cy="2043052"/>
          </a:xfrm>
        </p:grpSpPr>
        <p:pic>
          <p:nvPicPr>
            <p:cNvPr id="13" name="Immagine 14">
              <a:extLst>
                <a:ext uri="{FF2B5EF4-FFF2-40B4-BE49-F238E27FC236}">
                  <a16:creationId xmlns:a16="http://schemas.microsoft.com/office/drawing/2014/main" id="{53A99E2C-4110-4BD6-BEC9-9BD9FFEF6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Immagine 15">
              <a:extLst>
                <a:ext uri="{FF2B5EF4-FFF2-40B4-BE49-F238E27FC236}">
                  <a16:creationId xmlns:a16="http://schemas.microsoft.com/office/drawing/2014/main" id="{6D1740C8-065D-4B6D-9F17-24044729F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5912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2616FEE8-298E-41B2-94DA-B7AD667E4787}"/>
              </a:ext>
            </a:extLst>
          </p:cNvPr>
          <p:cNvSpPr txBox="1"/>
          <p:nvPr/>
        </p:nvSpPr>
        <p:spPr>
          <a:xfrm>
            <a:off x="431800" y="3164184"/>
            <a:ext cx="9254510" cy="2534027"/>
          </a:xfrm>
          <a:prstGeom prst="rect">
            <a:avLst/>
          </a:prstGeom>
          <a:noFill/>
          <a:ln w="762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 adult patients with NAFLD, what is the efficacy of pharmacological treatment on histologically-assessed liver damage and liver-related outcomes in comparison with no pharmacological intervention?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•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itstream Vera Serif"/>
                <a:ea typeface="Cambria" panose="02040503050406030204" pitchFamily="18" charset="0"/>
                <a:cs typeface="Arial" panose="020B0604020202020204" pitchFamily="34" charset="0"/>
              </a:rPr>
              <a:t>In patients with NASH vitamin E may be used to improve NASH and fibrosis, even if risks and benefits should be discussed with each patient (B, 2)</a:t>
            </a:r>
          </a:p>
        </p:txBody>
      </p:sp>
      <p:sp>
        <p:nvSpPr>
          <p:cNvPr id="4" name="Rettangolo 1">
            <a:extLst>
              <a:ext uri="{FF2B5EF4-FFF2-40B4-BE49-F238E27FC236}">
                <a16:creationId xmlns:a16="http://schemas.microsoft.com/office/drawing/2014/main" id="{ACECA05C-ED14-4A45-8AA6-CDBE1EB25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48" y="347260"/>
            <a:ext cx="100044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AISF-SID-SIO NAFLD </a:t>
            </a:r>
            <a:r>
              <a:rPr kumimoji="0" lang="it-IT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Guidelines</a:t>
            </a:r>
            <a:r>
              <a:rPr kumimoji="0" lang="it-IT" sz="6000" b="1" i="0" u="none" strike="noStrike" kern="120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itchFamily="34" charset="0"/>
              </a:rPr>
              <a:t> 2021</a:t>
            </a:r>
          </a:p>
        </p:txBody>
      </p:sp>
      <p:pic>
        <p:nvPicPr>
          <p:cNvPr id="6" name="Picture 2" descr="C:\Users\c\Documents\Logos vari\nuovo logo Unipa.PNG">
            <a:extLst>
              <a:ext uri="{FF2B5EF4-FFF2-40B4-BE49-F238E27FC236}">
                <a16:creationId xmlns:a16="http://schemas.microsoft.com/office/drawing/2014/main" id="{2B174D2F-7BD3-4625-A366-2B205C9E0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9">
            <a:extLst>
              <a:ext uri="{FF2B5EF4-FFF2-40B4-BE49-F238E27FC236}">
                <a16:creationId xmlns:a16="http://schemas.microsoft.com/office/drawing/2014/main" id="{01D5D7F3-9360-4F92-B479-A6DE566BB230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76200"/>
            <a:ext cx="484188" cy="319088"/>
            <a:chOff x="5589270" y="1479122"/>
            <a:chExt cx="3486150" cy="2043052"/>
          </a:xfrm>
        </p:grpSpPr>
        <p:pic>
          <p:nvPicPr>
            <p:cNvPr id="8" name="Immagine 14">
              <a:extLst>
                <a:ext uri="{FF2B5EF4-FFF2-40B4-BE49-F238E27FC236}">
                  <a16:creationId xmlns:a16="http://schemas.microsoft.com/office/drawing/2014/main" id="{693ECF5E-AE7E-4838-A610-B48C54646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15">
              <a:extLst>
                <a:ext uri="{FF2B5EF4-FFF2-40B4-BE49-F238E27FC236}">
                  <a16:creationId xmlns:a16="http://schemas.microsoft.com/office/drawing/2014/main" id="{1ECD4FBB-BE83-42EB-BB09-7FE2598D7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4376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c\Documents\Logos vari\nuovo logo Unipa.PNG">
            <a:extLst>
              <a:ext uri="{FF2B5EF4-FFF2-40B4-BE49-F238E27FC236}">
                <a16:creationId xmlns:a16="http://schemas.microsoft.com/office/drawing/2014/main" id="{2641BC4C-9198-4146-A916-BF5CC7BBC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30163"/>
            <a:ext cx="396876" cy="34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8">
            <a:extLst>
              <a:ext uri="{FF2B5EF4-FFF2-40B4-BE49-F238E27FC236}">
                <a16:creationId xmlns:a16="http://schemas.microsoft.com/office/drawing/2014/main" id="{BA870738-05D7-4A03-B9E9-AD7180AF6AE2}"/>
              </a:ext>
            </a:extLst>
          </p:cNvPr>
          <p:cNvSpPr txBox="1">
            <a:spLocks/>
          </p:cNvSpPr>
          <p:nvPr/>
        </p:nvSpPr>
        <p:spPr>
          <a:xfrm>
            <a:off x="-91286" y="2771725"/>
            <a:ext cx="10080625" cy="126047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457200" rtl="0" eaLnBrk="0" fontAlgn="base" latinLnBrk="0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/>
              <a:buNone/>
              <a:tabLst/>
              <a:defRPr/>
            </a:pPr>
            <a:r>
              <a:rPr kumimoji="0" lang="it-IT" altLang="it-IT" sz="115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itstream Vera Serif"/>
                <a:ea typeface="+mn-ea"/>
                <a:cs typeface="Arial" panose="020B0604020202020204" pitchFamily="34" charset="0"/>
              </a:rPr>
              <a:t>Pioglitazone</a:t>
            </a:r>
            <a:endParaRPr kumimoji="0" lang="it-IT" altLang="it-IT" sz="115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Bitstream Vera Serif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8375" name="Gruppo 10">
            <a:extLst>
              <a:ext uri="{FF2B5EF4-FFF2-40B4-BE49-F238E27FC236}">
                <a16:creationId xmlns:a16="http://schemas.microsoft.com/office/drawing/2014/main" id="{256C3357-7651-48A6-94E7-008C432AE05E}"/>
              </a:ext>
            </a:extLst>
          </p:cNvPr>
          <p:cNvGrpSpPr>
            <a:grpSpLocks/>
          </p:cNvGrpSpPr>
          <p:nvPr/>
        </p:nvGrpSpPr>
        <p:grpSpPr bwMode="auto">
          <a:xfrm>
            <a:off x="9531350" y="34925"/>
            <a:ext cx="484188" cy="319088"/>
            <a:chOff x="5589270" y="1479122"/>
            <a:chExt cx="3486150" cy="2043052"/>
          </a:xfrm>
        </p:grpSpPr>
        <p:pic>
          <p:nvPicPr>
            <p:cNvPr id="58376" name="Immagine 11">
              <a:extLst>
                <a:ext uri="{FF2B5EF4-FFF2-40B4-BE49-F238E27FC236}">
                  <a16:creationId xmlns:a16="http://schemas.microsoft.com/office/drawing/2014/main" id="{EA1D59D4-B5DE-4B2B-980B-FFC208124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9270" y="2495390"/>
              <a:ext cx="3429000" cy="1026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77" name="Immagine 12">
              <a:extLst>
                <a:ext uri="{FF2B5EF4-FFF2-40B4-BE49-F238E27FC236}">
                  <a16:creationId xmlns:a16="http://schemas.microsoft.com/office/drawing/2014/main" id="{EBB5CB8C-2CEF-43C8-98C2-B333B6E8C3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8069" y="1479122"/>
              <a:ext cx="3407351" cy="1293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40353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Bitstream Vera Serif"/>
        <a:ea typeface=""/>
        <a:cs typeface=""/>
      </a:majorFont>
      <a:minorFont>
        <a:latin typeface="Bitstream Vera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24819</TotalTime>
  <Words>2849</Words>
  <Application>Microsoft Macintosh PowerPoint</Application>
  <PresentationFormat>Personalizzato</PresentationFormat>
  <Paragraphs>363</Paragraphs>
  <Slides>65</Slides>
  <Notes>19</Notes>
  <HiddenSlides>10</HiddenSlides>
  <MMClips>0</MMClips>
  <ScaleCrop>false</ScaleCrop>
  <HeadingPairs>
    <vt:vector size="8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65</vt:i4>
      </vt:variant>
    </vt:vector>
  </HeadingPairs>
  <TitlesOfParts>
    <vt:vector size="80" baseType="lpstr">
      <vt:lpstr>AdvGulliv</vt:lpstr>
      <vt:lpstr>AdvTT0eeac7f7.B</vt:lpstr>
      <vt:lpstr>AdvTT0eeac7f7.B+fb</vt:lpstr>
      <vt:lpstr>Arial</vt:lpstr>
      <vt:lpstr>Bitstream Vera Serif</vt:lpstr>
      <vt:lpstr>Calibri</vt:lpstr>
      <vt:lpstr>Calibri Light</vt:lpstr>
      <vt:lpstr>Helvetica</vt:lpstr>
      <vt:lpstr>StarSymbol</vt:lpstr>
      <vt:lpstr>Times</vt:lpstr>
      <vt:lpstr>Times New Roman</vt:lpstr>
      <vt:lpstr>Wingdings</vt:lpstr>
      <vt:lpstr>Tema di Office</vt:lpstr>
      <vt:lpstr>2_Struttura predefinita</vt:lpstr>
      <vt:lpstr>Excel.Sheet.8</vt:lpstr>
      <vt:lpstr>Presentazione standard di PowerPoint</vt:lpstr>
      <vt:lpstr>Presentazione standard di PowerPoint</vt:lpstr>
      <vt:lpstr>NAFLD Pharmacological Treatment </vt:lpstr>
      <vt:lpstr>NAFLD Pharmacological Treatment The Present</vt:lpstr>
      <vt:lpstr>Presentazione standard di PowerPoint</vt:lpstr>
      <vt:lpstr>Presentazione standard di PowerPoint</vt:lpstr>
      <vt:lpstr>Vitamin E and NASH</vt:lpstr>
      <vt:lpstr>Presentazione standard di PowerPoint</vt:lpstr>
      <vt:lpstr>Presentazione standard di PowerPoint</vt:lpstr>
      <vt:lpstr>Pioglitazone and NASH</vt:lpstr>
      <vt:lpstr>Pioglitazone and NASH</vt:lpstr>
      <vt:lpstr>Pioglitazone and NASH</vt:lpstr>
      <vt:lpstr>Presentazione standard di PowerPoint</vt:lpstr>
      <vt:lpstr>Presentazione standard di PowerPoint</vt:lpstr>
      <vt:lpstr>NAFLD Pharmacological Treatment The Future</vt:lpstr>
      <vt:lpstr>Presentazione standard di PowerPoint</vt:lpstr>
      <vt:lpstr>NAFLD Pharmacological Treatment The Future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NAFLD Pharmacological Treatment The Future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Semaglutide Phase 2b Study in NASH</vt:lpstr>
      <vt:lpstr>Semaglutide Phase 2b Study in NASH</vt:lpstr>
      <vt:lpstr>Semaglutide Phase 2b Study in NASH</vt:lpstr>
      <vt:lpstr>Semaglutide Phase 2b Study in NASH</vt:lpstr>
      <vt:lpstr>Semaglutide Phase 2b Study in NASH</vt:lpstr>
      <vt:lpstr>Semaglutide Phase 2b Study in NASH</vt:lpstr>
      <vt:lpstr>Semaglutide Phase 2b Study in NASH</vt:lpstr>
      <vt:lpstr>Semaglutide Phase 2b Study in NASH</vt:lpstr>
      <vt:lpstr>Semaglutide Phase 2 Study in NASH-Cirrhosis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Semaglutide Phase 3 Study in NASH: The ESSENCE Trial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NAFLD Pharmacologica Treatment</vt:lpstr>
      <vt:lpstr>NAFLD Pharmacologica Treatment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SALVATORE PETTA</cp:lastModifiedBy>
  <cp:revision>526</cp:revision>
  <dcterms:modified xsi:type="dcterms:W3CDTF">2023-05-29T06:00:48Z</dcterms:modified>
</cp:coreProperties>
</file>